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4"/>
    <p:sldMasterId id="2147483676" r:id="rId5"/>
  </p:sldMasterIdLst>
  <p:notesMasterIdLst>
    <p:notesMasterId r:id="rId22"/>
  </p:notesMasterIdLst>
  <p:handoutMasterIdLst>
    <p:handoutMasterId r:id="rId23"/>
  </p:handoutMasterIdLst>
  <p:sldIdLst>
    <p:sldId id="256" r:id="rId6"/>
    <p:sldId id="728" r:id="rId7"/>
    <p:sldId id="716" r:id="rId8"/>
    <p:sldId id="718" r:id="rId9"/>
    <p:sldId id="567" r:id="rId10"/>
    <p:sldId id="711" r:id="rId11"/>
    <p:sldId id="735" r:id="rId12"/>
    <p:sldId id="713" r:id="rId13"/>
    <p:sldId id="730" r:id="rId14"/>
    <p:sldId id="568" r:id="rId15"/>
    <p:sldId id="575" r:id="rId16"/>
    <p:sldId id="733" r:id="rId17"/>
    <p:sldId id="734" r:id="rId18"/>
    <p:sldId id="569" r:id="rId19"/>
    <p:sldId id="727" r:id="rId20"/>
    <p:sldId id="577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7F96B9-B099-D0F3-61B4-E4F5C2CA37F2}" name="LAD" initials="LAD" userId="LAD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RCIA FIGUEROA Alicia" initials="GFA" lastIdx="1" clrIdx="0">
    <p:extLst>
      <p:ext uri="{19B8F6BF-5375-455C-9EA6-DF929625EA0E}">
        <p15:presenceInfo xmlns:p15="http://schemas.microsoft.com/office/powerpoint/2012/main" userId="S::Alicia.GARCIA@euipo.europa.eu::235a65ee-ab99-407f-860e-9dd07be04f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43458"/>
    <a:srgbClr val="024DA1"/>
    <a:srgbClr val="009900"/>
    <a:srgbClr val="646265"/>
    <a:srgbClr val="0D4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613" autoAdjust="0"/>
  </p:normalViewPr>
  <p:slideViewPr>
    <p:cSldViewPr snapToGrid="0">
      <p:cViewPr varScale="1">
        <p:scale>
          <a:sx n="65" d="100"/>
          <a:sy n="65" d="100"/>
        </p:scale>
        <p:origin x="127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53CA07-CF4E-48A2-ADFB-A31B54F09144}" type="doc">
      <dgm:prSet loTypeId="urn:microsoft.com/office/officeart/2011/layout/RadialPictureList" loCatId="picture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IE"/>
        </a:p>
      </dgm:t>
    </dgm:pt>
    <dgm:pt modelId="{9AFA2644-0781-4603-A0AB-54E01A1CA55D}">
      <dgm:prSet phldrT="[Text]" phldr="1" custT="1"/>
      <dgm:spPr/>
      <dgm:t>
        <a:bodyPr/>
        <a:lstStyle/>
        <a:p>
          <a:endParaRPr lang="en-IE" sz="1800"/>
        </a:p>
      </dgm:t>
    </dgm:pt>
    <dgm:pt modelId="{7926374E-BB68-4AE4-880C-138E06392338}" type="parTrans" cxnId="{BF0C8946-EBF9-4094-8CED-4ED7B4D0C363}">
      <dgm:prSet/>
      <dgm:spPr/>
      <dgm:t>
        <a:bodyPr/>
        <a:lstStyle/>
        <a:p>
          <a:endParaRPr lang="en-IE"/>
        </a:p>
      </dgm:t>
    </dgm:pt>
    <dgm:pt modelId="{F0A0D047-FF66-49BA-984D-AA5D6D0CC787}" type="sibTrans" cxnId="{BF0C8946-EBF9-4094-8CED-4ED7B4D0C363}">
      <dgm:prSet/>
      <dgm:spPr/>
      <dgm:t>
        <a:bodyPr/>
        <a:lstStyle/>
        <a:p>
          <a:endParaRPr lang="en-IE"/>
        </a:p>
      </dgm:t>
    </dgm:pt>
    <dgm:pt modelId="{44CD8E67-14D8-49E9-BD27-C3723F484727}">
      <dgm:prSet phldrT="[Text]" phldr="1" custT="1"/>
      <dgm:spPr/>
      <dgm:t>
        <a:bodyPr/>
        <a:lstStyle/>
        <a:p>
          <a:endParaRPr lang="en-IE" sz="1800"/>
        </a:p>
      </dgm:t>
    </dgm:pt>
    <dgm:pt modelId="{4C143CA7-47FE-49CE-B8C3-A69117029AFA}" type="parTrans" cxnId="{F204399A-DB04-42E2-AEA8-EBCBF3A4385C}">
      <dgm:prSet/>
      <dgm:spPr/>
      <dgm:t>
        <a:bodyPr/>
        <a:lstStyle/>
        <a:p>
          <a:endParaRPr lang="en-IE"/>
        </a:p>
      </dgm:t>
    </dgm:pt>
    <dgm:pt modelId="{E1C2321A-154A-4704-8445-3DA7BDE9B8FE}" type="sibTrans" cxnId="{F204399A-DB04-42E2-AEA8-EBCBF3A4385C}">
      <dgm:prSet/>
      <dgm:spPr/>
      <dgm:t>
        <a:bodyPr/>
        <a:lstStyle/>
        <a:p>
          <a:endParaRPr lang="en-IE"/>
        </a:p>
      </dgm:t>
    </dgm:pt>
    <dgm:pt modelId="{D07F4708-2822-47C9-8291-57566AAD7CF8}">
      <dgm:prSet phldrT="[Text]" phldr="1" custT="1"/>
      <dgm:spPr/>
      <dgm:t>
        <a:bodyPr/>
        <a:lstStyle/>
        <a:p>
          <a:endParaRPr lang="en-IE" sz="1800"/>
        </a:p>
      </dgm:t>
    </dgm:pt>
    <dgm:pt modelId="{77D014DD-F3AD-4CE0-AECA-DA182EE2346D}" type="parTrans" cxnId="{4DDDDCA9-0666-4ED8-A38C-4EE23AA43CF2}">
      <dgm:prSet/>
      <dgm:spPr/>
      <dgm:t>
        <a:bodyPr/>
        <a:lstStyle/>
        <a:p>
          <a:endParaRPr lang="en-IE"/>
        </a:p>
      </dgm:t>
    </dgm:pt>
    <dgm:pt modelId="{F523C8B0-2837-41A0-B7BA-E688F48EEBC0}" type="sibTrans" cxnId="{4DDDDCA9-0666-4ED8-A38C-4EE23AA43CF2}">
      <dgm:prSet/>
      <dgm:spPr/>
      <dgm:t>
        <a:bodyPr/>
        <a:lstStyle/>
        <a:p>
          <a:endParaRPr lang="en-IE"/>
        </a:p>
      </dgm:t>
    </dgm:pt>
    <dgm:pt modelId="{1EF93304-5777-47A4-881F-8B79E800C1C3}">
      <dgm:prSet phldrT="[Text]" phldr="1"/>
      <dgm:spPr>
        <a:solidFill>
          <a:schemeClr val="bg1"/>
        </a:solidFill>
      </dgm:spPr>
      <dgm:t>
        <a:bodyPr/>
        <a:lstStyle/>
        <a:p>
          <a:endParaRPr lang="en-IE"/>
        </a:p>
      </dgm:t>
    </dgm:pt>
    <dgm:pt modelId="{336D5FF6-7E9C-433E-88D6-1D4E43AA51CD}" type="sibTrans" cxnId="{C4D7AA20-C5A6-4DD8-9200-F3FC558E3363}">
      <dgm:prSet/>
      <dgm:spPr/>
      <dgm:t>
        <a:bodyPr/>
        <a:lstStyle/>
        <a:p>
          <a:endParaRPr lang="en-IE"/>
        </a:p>
      </dgm:t>
    </dgm:pt>
    <dgm:pt modelId="{291899B9-7786-4F59-B92D-2AB47EF2FFAB}" type="parTrans" cxnId="{C4D7AA20-C5A6-4DD8-9200-F3FC558E3363}">
      <dgm:prSet/>
      <dgm:spPr/>
      <dgm:t>
        <a:bodyPr/>
        <a:lstStyle/>
        <a:p>
          <a:endParaRPr lang="en-IE"/>
        </a:p>
      </dgm:t>
    </dgm:pt>
    <dgm:pt modelId="{22591A3B-DB5A-4450-BEA4-F3C1AA1C8DAA}" type="pres">
      <dgm:prSet presAssocID="{6153CA07-CF4E-48A2-ADFB-A31B54F09144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5E2E6C51-F672-4C76-A618-6F9D32156357}" type="pres">
      <dgm:prSet presAssocID="{1EF93304-5777-47A4-881F-8B79E800C1C3}" presName="Parent" presStyleLbl="node1" presStyleIdx="0" presStyleCnt="2" custLinFactNeighborX="-5934" custLinFactNeighborY="1820">
        <dgm:presLayoutVars>
          <dgm:chMax val="4"/>
          <dgm:chPref val="3"/>
        </dgm:presLayoutVars>
      </dgm:prSet>
      <dgm:spPr/>
    </dgm:pt>
    <dgm:pt modelId="{4FB8B719-0564-4536-966E-690B45FC588A}" type="pres">
      <dgm:prSet presAssocID="{9AFA2644-0781-4603-A0AB-54E01A1CA55D}" presName="Accent" presStyleLbl="node1" presStyleIdx="1" presStyleCnt="2" custLinFactNeighborX="-8531" custLinFactNeighborY="-2653"/>
      <dgm:spPr/>
    </dgm:pt>
    <dgm:pt modelId="{33310DDC-A8ED-4ED3-8C18-A48DA5027C56}" type="pres">
      <dgm:prSet presAssocID="{9AFA2644-0781-4603-A0AB-54E01A1CA55D}" presName="Image1" presStyleLbl="fgImgPlace1" presStyleIdx="0" presStyleCnt="3" custLinFactNeighborX="-11428" custLinFactNeighborY="-650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griculture outline"/>
        </a:ext>
      </dgm:extLst>
    </dgm:pt>
    <dgm:pt modelId="{3BABD2DB-8312-4DCE-B8F3-A14DC5AE6710}" type="pres">
      <dgm:prSet presAssocID="{9AFA2644-0781-4603-A0AB-54E01A1CA55D}" presName="Child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66E1EA7-098F-448A-9319-7BD5A98AAAD2}" type="pres">
      <dgm:prSet presAssocID="{44CD8E67-14D8-49E9-BD27-C3723F484727}" presName="Image2" presStyleCnt="0"/>
      <dgm:spPr/>
    </dgm:pt>
    <dgm:pt modelId="{1D578F7F-827D-4D5A-B2B1-306F7FC5301C}" type="pres">
      <dgm:prSet presAssocID="{44CD8E67-14D8-49E9-BD27-C3723F484727}" presName="Image" presStyleLbl="fgImgPlac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ne with solid fill"/>
        </a:ext>
      </dgm:extLst>
    </dgm:pt>
    <dgm:pt modelId="{32B3BAF6-12AD-4336-8667-D88FBA2CB91A}" type="pres">
      <dgm:prSet presAssocID="{44CD8E67-14D8-49E9-BD27-C3723F484727}" presName="Child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A7A46BB1-D1CC-494B-BC94-ABA2ADE26AA6}" type="pres">
      <dgm:prSet presAssocID="{D07F4708-2822-47C9-8291-57566AAD7CF8}" presName="Image3" presStyleCnt="0"/>
      <dgm:spPr/>
    </dgm:pt>
    <dgm:pt modelId="{AFCCD250-6E30-4C7F-8DC0-911FD7D190BE}" type="pres">
      <dgm:prSet presAssocID="{D07F4708-2822-47C9-8291-57566AAD7CF8}" presName="Image" presStyleLbl="fgImgPlac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ble setting with solid fill"/>
        </a:ext>
      </dgm:extLst>
    </dgm:pt>
    <dgm:pt modelId="{432238ED-28EC-4F30-8211-0DB1AF706ED1}" type="pres">
      <dgm:prSet presAssocID="{D07F4708-2822-47C9-8291-57566AAD7CF8}" presName="Child3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6D2BF1D-370F-4459-85BA-244EF3254F69}" type="presOf" srcId="{9AFA2644-0781-4603-A0AB-54E01A1CA55D}" destId="{3BABD2DB-8312-4DCE-B8F3-A14DC5AE6710}" srcOrd="0" destOrd="0" presId="urn:microsoft.com/office/officeart/2011/layout/RadialPictureList"/>
    <dgm:cxn modelId="{C4D7AA20-C5A6-4DD8-9200-F3FC558E3363}" srcId="{6153CA07-CF4E-48A2-ADFB-A31B54F09144}" destId="{1EF93304-5777-47A4-881F-8B79E800C1C3}" srcOrd="0" destOrd="0" parTransId="{291899B9-7786-4F59-B92D-2AB47EF2FFAB}" sibTransId="{336D5FF6-7E9C-433E-88D6-1D4E43AA51CD}"/>
    <dgm:cxn modelId="{413D3962-94D0-47B4-B3AD-555412F4933B}" type="presOf" srcId="{44CD8E67-14D8-49E9-BD27-C3723F484727}" destId="{32B3BAF6-12AD-4336-8667-D88FBA2CB91A}" srcOrd="0" destOrd="0" presId="urn:microsoft.com/office/officeart/2011/layout/RadialPictureList"/>
    <dgm:cxn modelId="{BF0C8946-EBF9-4094-8CED-4ED7B4D0C363}" srcId="{1EF93304-5777-47A4-881F-8B79E800C1C3}" destId="{9AFA2644-0781-4603-A0AB-54E01A1CA55D}" srcOrd="0" destOrd="0" parTransId="{7926374E-BB68-4AE4-880C-138E06392338}" sibTransId="{F0A0D047-FF66-49BA-984D-AA5D6D0CC787}"/>
    <dgm:cxn modelId="{A56A4D91-20AC-4013-A2F7-A5771039682A}" type="presOf" srcId="{6153CA07-CF4E-48A2-ADFB-A31B54F09144}" destId="{22591A3B-DB5A-4450-BEA4-F3C1AA1C8DAA}" srcOrd="0" destOrd="0" presId="urn:microsoft.com/office/officeart/2011/layout/RadialPictureList"/>
    <dgm:cxn modelId="{F204399A-DB04-42E2-AEA8-EBCBF3A4385C}" srcId="{1EF93304-5777-47A4-881F-8B79E800C1C3}" destId="{44CD8E67-14D8-49E9-BD27-C3723F484727}" srcOrd="1" destOrd="0" parTransId="{4C143CA7-47FE-49CE-B8C3-A69117029AFA}" sibTransId="{E1C2321A-154A-4704-8445-3DA7BDE9B8FE}"/>
    <dgm:cxn modelId="{4DDDDCA9-0666-4ED8-A38C-4EE23AA43CF2}" srcId="{1EF93304-5777-47A4-881F-8B79E800C1C3}" destId="{D07F4708-2822-47C9-8291-57566AAD7CF8}" srcOrd="2" destOrd="0" parTransId="{77D014DD-F3AD-4CE0-AECA-DA182EE2346D}" sibTransId="{F523C8B0-2837-41A0-B7BA-E688F48EEBC0}"/>
    <dgm:cxn modelId="{01D5FFB6-2ED6-4A72-999D-0F8CD84923B9}" type="presOf" srcId="{1EF93304-5777-47A4-881F-8B79E800C1C3}" destId="{5E2E6C51-F672-4C76-A618-6F9D32156357}" srcOrd="0" destOrd="0" presId="urn:microsoft.com/office/officeart/2011/layout/RadialPictureList"/>
    <dgm:cxn modelId="{D46B36D8-9708-44E8-9EDB-FBB3DFC9A1E4}" type="presOf" srcId="{D07F4708-2822-47C9-8291-57566AAD7CF8}" destId="{432238ED-28EC-4F30-8211-0DB1AF706ED1}" srcOrd="0" destOrd="0" presId="urn:microsoft.com/office/officeart/2011/layout/RadialPictureList"/>
    <dgm:cxn modelId="{757F9E44-D662-4D9E-B3FF-347B30052680}" type="presParOf" srcId="{22591A3B-DB5A-4450-BEA4-F3C1AA1C8DAA}" destId="{5E2E6C51-F672-4C76-A618-6F9D32156357}" srcOrd="0" destOrd="0" presId="urn:microsoft.com/office/officeart/2011/layout/RadialPictureList"/>
    <dgm:cxn modelId="{2EA64138-1504-404B-8F72-0E69AAF37E6B}" type="presParOf" srcId="{22591A3B-DB5A-4450-BEA4-F3C1AA1C8DAA}" destId="{4FB8B719-0564-4536-966E-690B45FC588A}" srcOrd="1" destOrd="0" presId="urn:microsoft.com/office/officeart/2011/layout/RadialPictureList"/>
    <dgm:cxn modelId="{FCA6D9A2-6F78-4151-A155-AD73D092075F}" type="presParOf" srcId="{22591A3B-DB5A-4450-BEA4-F3C1AA1C8DAA}" destId="{33310DDC-A8ED-4ED3-8C18-A48DA5027C56}" srcOrd="2" destOrd="0" presId="urn:microsoft.com/office/officeart/2011/layout/RadialPictureList"/>
    <dgm:cxn modelId="{69E56AC5-BCAC-4ADB-A5BA-07267816F72E}" type="presParOf" srcId="{22591A3B-DB5A-4450-BEA4-F3C1AA1C8DAA}" destId="{3BABD2DB-8312-4DCE-B8F3-A14DC5AE6710}" srcOrd="3" destOrd="0" presId="urn:microsoft.com/office/officeart/2011/layout/RadialPictureList"/>
    <dgm:cxn modelId="{4B23B8F4-09DB-4BD1-9846-6857BBA15C0D}" type="presParOf" srcId="{22591A3B-DB5A-4450-BEA4-F3C1AA1C8DAA}" destId="{C66E1EA7-098F-448A-9319-7BD5A98AAAD2}" srcOrd="4" destOrd="0" presId="urn:microsoft.com/office/officeart/2011/layout/RadialPictureList"/>
    <dgm:cxn modelId="{BC225620-C8CD-4C81-90E7-F25C51F8F513}" type="presParOf" srcId="{C66E1EA7-098F-448A-9319-7BD5A98AAAD2}" destId="{1D578F7F-827D-4D5A-B2B1-306F7FC5301C}" srcOrd="0" destOrd="0" presId="urn:microsoft.com/office/officeart/2011/layout/RadialPictureList"/>
    <dgm:cxn modelId="{A00CBABD-6839-483F-8F44-4702ECDC2C05}" type="presParOf" srcId="{22591A3B-DB5A-4450-BEA4-F3C1AA1C8DAA}" destId="{32B3BAF6-12AD-4336-8667-D88FBA2CB91A}" srcOrd="5" destOrd="0" presId="urn:microsoft.com/office/officeart/2011/layout/RadialPictureList"/>
    <dgm:cxn modelId="{207AD07A-5EE2-4B75-90DA-F4D1EF8D77AC}" type="presParOf" srcId="{22591A3B-DB5A-4450-BEA4-F3C1AA1C8DAA}" destId="{A7A46BB1-D1CC-494B-BC94-ABA2ADE26AA6}" srcOrd="6" destOrd="0" presId="urn:microsoft.com/office/officeart/2011/layout/RadialPictureList"/>
    <dgm:cxn modelId="{964B449A-565B-4D6A-B297-02F71F64BF34}" type="presParOf" srcId="{A7A46BB1-D1CC-494B-BC94-ABA2ADE26AA6}" destId="{AFCCD250-6E30-4C7F-8DC0-911FD7D190BE}" srcOrd="0" destOrd="0" presId="urn:microsoft.com/office/officeart/2011/layout/RadialPictureList"/>
    <dgm:cxn modelId="{645B6A4E-8CCF-4018-94FB-46A7A31395C9}" type="presParOf" srcId="{22591A3B-DB5A-4450-BEA4-F3C1AA1C8DAA}" destId="{432238ED-28EC-4F30-8211-0DB1AF706ED1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6D4A2D-1A1A-4F25-99E6-24EE1635E009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787B6718-A533-49CD-81DC-2B930A48ADF3}">
      <dgm:prSet phldrT="[Text]" phldr="0"/>
      <dgm:spPr>
        <a:xfrm>
          <a:off x="1679244" y="22177"/>
          <a:ext cx="1238284" cy="866758"/>
        </a:xfrm>
        <a:prstGeom prst="roundRect">
          <a:avLst>
            <a:gd name="adj" fmla="val 16670"/>
          </a:avLst>
        </a:prstGeom>
        <a:solidFill>
          <a:srgbClr val="0D4BA6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TM  application</a:t>
          </a:r>
          <a:endParaRPr lang="en-IE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gm:t>
    </dgm:pt>
    <dgm:pt modelId="{73A76E37-EB14-454B-9B9B-97F7627D4C6D}" type="parTrans" cxnId="{59F02A15-D382-469E-A3AD-D78D1A24DF4E}">
      <dgm:prSet/>
      <dgm:spPr/>
      <dgm:t>
        <a:bodyPr/>
        <a:lstStyle/>
        <a:p>
          <a:endParaRPr lang="en-IE"/>
        </a:p>
      </dgm:t>
    </dgm:pt>
    <dgm:pt modelId="{98783064-BD36-4894-9B3A-F2FC467AEAE7}" type="sibTrans" cxnId="{59F02A15-D382-469E-A3AD-D78D1A24DF4E}">
      <dgm:prSet/>
      <dgm:spPr/>
      <dgm:t>
        <a:bodyPr/>
        <a:lstStyle/>
        <a:p>
          <a:endParaRPr lang="en-IE"/>
        </a:p>
      </dgm:t>
    </dgm:pt>
    <dgm:pt modelId="{655B0A48-0D5E-439E-844B-3888879CA32D}">
      <dgm:prSet phldrT="[Text]" phldr="0"/>
      <dgm:spPr>
        <a:xfrm>
          <a:off x="2705913" y="995834"/>
          <a:ext cx="1238284" cy="866758"/>
        </a:xfrm>
        <a:prstGeom prst="roundRect">
          <a:avLst>
            <a:gd name="adj" fmla="val 16670"/>
          </a:avLst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Ex </a:t>
          </a:r>
          <a:r>
            <a:rPr lang="fr-FR" err="1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Officio</a:t>
          </a:r>
          <a:r>
            <a:rPr lang="fr-FR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fr-FR" err="1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examination</a:t>
          </a:r>
          <a:r>
            <a:rPr lang="fr-FR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 – objection </a:t>
          </a:r>
          <a:r>
            <a:rPr lang="fr-FR" err="1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based</a:t>
          </a:r>
          <a:r>
            <a:rPr lang="fr-FR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 on information </a:t>
          </a:r>
          <a:r>
            <a:rPr lang="fr-FR" err="1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available</a:t>
          </a:r>
          <a:r>
            <a:rPr lang="fr-FR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 to EUIPO</a:t>
          </a:r>
          <a:endParaRPr lang="en-IE">
            <a:solidFill>
              <a:schemeClr val="tx1"/>
            </a:solidFill>
            <a:latin typeface="Arial" panose="020B0604020202020204"/>
            <a:ea typeface="+mn-ea"/>
            <a:cs typeface="+mn-cs"/>
          </a:endParaRPr>
        </a:p>
      </dgm:t>
    </dgm:pt>
    <dgm:pt modelId="{1E4B28BF-7773-4C33-B5F7-F5E91DBBF0F8}" type="parTrans" cxnId="{D5843C64-D26D-4612-8BD9-5898EA2C3ABA}">
      <dgm:prSet/>
      <dgm:spPr/>
      <dgm:t>
        <a:bodyPr/>
        <a:lstStyle/>
        <a:p>
          <a:endParaRPr lang="en-IE"/>
        </a:p>
      </dgm:t>
    </dgm:pt>
    <dgm:pt modelId="{D72DE752-DE0E-4D6C-AE6D-606F26584341}" type="sibTrans" cxnId="{D5843C64-D26D-4612-8BD9-5898EA2C3ABA}">
      <dgm:prSet/>
      <dgm:spPr/>
      <dgm:t>
        <a:bodyPr/>
        <a:lstStyle/>
        <a:p>
          <a:endParaRPr lang="en-IE"/>
        </a:p>
      </dgm:t>
    </dgm:pt>
    <dgm:pt modelId="{5969025A-5BCE-4DDB-A0B3-320AE09F2681}">
      <dgm:prSet phldrT="[Text]" phldr="0"/>
      <dgm:spPr>
        <a:xfrm>
          <a:off x="4755723" y="2965324"/>
          <a:ext cx="1238284" cy="866758"/>
        </a:xfrm>
        <a:prstGeom prst="roundRect">
          <a:avLst>
            <a:gd name="adj" fmla="val 16670"/>
          </a:avLst>
        </a:prstGeom>
        <a:solidFill>
          <a:srgbClr val="99333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TM </a:t>
          </a:r>
          <a:r>
            <a:rPr lang="fr-FR" err="1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refused</a:t>
          </a:r>
          <a:r>
            <a:rPr lang="fr-FR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 if </a:t>
          </a:r>
          <a:r>
            <a:rPr lang="fr-FR" err="1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conflict</a:t>
          </a:r>
          <a:r>
            <a:rPr lang="fr-FR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, </a:t>
          </a:r>
          <a:r>
            <a:rPr lang="fr-FR" err="1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unless</a:t>
          </a:r>
          <a:r>
            <a:rPr lang="fr-FR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fr-FR" err="1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restricted</a:t>
          </a:r>
          <a:endParaRPr lang="en-IE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gm:t>
    </dgm:pt>
    <dgm:pt modelId="{7F09CA63-AE91-45C1-9634-9D588CD3CFF6}" type="parTrans" cxnId="{F1D6DDC8-7F98-4D14-8DDA-3FBC3F2BA361}">
      <dgm:prSet/>
      <dgm:spPr/>
      <dgm:t>
        <a:bodyPr/>
        <a:lstStyle/>
        <a:p>
          <a:endParaRPr lang="en-IE"/>
        </a:p>
      </dgm:t>
    </dgm:pt>
    <dgm:pt modelId="{53178F0A-77D4-446C-A88F-5BE953730DDE}" type="sibTrans" cxnId="{F1D6DDC8-7F98-4D14-8DDA-3FBC3F2BA361}">
      <dgm:prSet/>
      <dgm:spPr/>
      <dgm:t>
        <a:bodyPr/>
        <a:lstStyle/>
        <a:p>
          <a:endParaRPr lang="en-IE"/>
        </a:p>
      </dgm:t>
    </dgm:pt>
    <dgm:pt modelId="{E66B7DB1-4A9B-432C-9C3F-82B2CBFA988C}">
      <dgm:prSet custT="1"/>
      <dgm:spPr/>
      <dgm:t>
        <a:bodyPr/>
        <a:lstStyle/>
        <a:p>
          <a:r>
            <a:rPr lang="en-IE" sz="1600">
              <a:solidFill>
                <a:schemeClr val="tx1"/>
              </a:solidFill>
            </a:rPr>
            <a:t>Subsequent objection and possible refusal despite restriction !!</a:t>
          </a:r>
        </a:p>
      </dgm:t>
    </dgm:pt>
    <dgm:pt modelId="{040FD29E-4F92-4594-B58B-7BE9F50311AB}" type="parTrans" cxnId="{68F82D5A-773C-45E9-B263-BD33E05D689C}">
      <dgm:prSet/>
      <dgm:spPr/>
      <dgm:t>
        <a:bodyPr/>
        <a:lstStyle/>
        <a:p>
          <a:endParaRPr lang="en-IE"/>
        </a:p>
      </dgm:t>
    </dgm:pt>
    <dgm:pt modelId="{2A55DD14-703F-49DC-8FA4-05C3C111D3BC}" type="sibTrans" cxnId="{68F82D5A-773C-45E9-B263-BD33E05D689C}">
      <dgm:prSet/>
      <dgm:spPr/>
      <dgm:t>
        <a:bodyPr/>
        <a:lstStyle/>
        <a:p>
          <a:endParaRPr lang="en-IE"/>
        </a:p>
      </dgm:t>
    </dgm:pt>
    <dgm:pt modelId="{90D61980-1BB8-460C-A454-5907A842BDDF}" type="pres">
      <dgm:prSet presAssocID="{0F6D4A2D-1A1A-4F25-99E6-24EE1635E009}" presName="rootnode" presStyleCnt="0">
        <dgm:presLayoutVars>
          <dgm:chMax/>
          <dgm:chPref/>
          <dgm:dir/>
          <dgm:animLvl val="lvl"/>
        </dgm:presLayoutVars>
      </dgm:prSet>
      <dgm:spPr/>
    </dgm:pt>
    <dgm:pt modelId="{3F676CC3-4149-479D-A817-40329169EB96}" type="pres">
      <dgm:prSet presAssocID="{787B6718-A533-49CD-81DC-2B930A48ADF3}" presName="composite" presStyleCnt="0"/>
      <dgm:spPr/>
    </dgm:pt>
    <dgm:pt modelId="{51066496-93E5-4B7C-AB04-1E47505F7012}" type="pres">
      <dgm:prSet presAssocID="{787B6718-A533-49CD-81DC-2B930A48ADF3}" presName="bentUpArrow1" presStyleLbl="alignImgPlace1" presStyleIdx="0" presStyleCnt="3" custLinFactNeighborX="-77265" custLinFactNeighborY="8519"/>
      <dgm:spPr>
        <a:xfrm rot="5400000">
          <a:off x="1874128" y="837583"/>
          <a:ext cx="735580" cy="8374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4E77B2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59D4CD3-A7ED-4207-BF05-AD1C46F309FB}" type="pres">
      <dgm:prSet presAssocID="{787B6718-A533-49CD-81DC-2B930A48ADF3}" presName="ParentText" presStyleLbl="node1" presStyleIdx="0" presStyleCnt="4" custScaleX="92846" custScaleY="91796" custLinFactNeighborX="-58314" custLinFactNeighborY="331">
        <dgm:presLayoutVars>
          <dgm:chMax val="1"/>
          <dgm:chPref val="1"/>
          <dgm:bulletEnabled val="1"/>
        </dgm:presLayoutVars>
      </dgm:prSet>
      <dgm:spPr/>
    </dgm:pt>
    <dgm:pt modelId="{D403479E-DDEC-433F-B2D3-8EF37541008F}" type="pres">
      <dgm:prSet presAssocID="{787B6718-A533-49CD-81DC-2B930A48ADF3}" presName="ChildText" presStyleLbl="revTx" presStyleIdx="0" presStyleCnt="3">
        <dgm:presLayoutVars>
          <dgm:chMax val="0"/>
          <dgm:chPref val="0"/>
          <dgm:bulletEnabled val="1"/>
        </dgm:presLayoutVars>
      </dgm:prSet>
      <dgm:spPr>
        <a:xfrm>
          <a:off x="2917528" y="104843"/>
          <a:ext cx="900609" cy="700552"/>
        </a:xfrm>
        <a:prstGeom prst="rect">
          <a:avLst/>
        </a:prstGeom>
        <a:noFill/>
        <a:ln>
          <a:noFill/>
        </a:ln>
        <a:effectLst/>
      </dgm:spPr>
    </dgm:pt>
    <dgm:pt modelId="{0C79EB06-26C2-4AB8-A7E6-CCFECC30FB3D}" type="pres">
      <dgm:prSet presAssocID="{98783064-BD36-4894-9B3A-F2FC467AEAE7}" presName="sibTrans" presStyleCnt="0"/>
      <dgm:spPr/>
    </dgm:pt>
    <dgm:pt modelId="{FBCC290E-4098-4732-AD4F-FF0EEFD45845}" type="pres">
      <dgm:prSet presAssocID="{655B0A48-0D5E-439E-844B-3888879CA32D}" presName="composite" presStyleCnt="0"/>
      <dgm:spPr/>
    </dgm:pt>
    <dgm:pt modelId="{D81C5755-F77B-41D8-95C2-3A3B517E3323}" type="pres">
      <dgm:prSet presAssocID="{655B0A48-0D5E-439E-844B-3888879CA32D}" presName="bentUpArrow1" presStyleLbl="alignImgPlace1" presStyleIdx="1" presStyleCnt="3" custLinFactX="-90319" custLinFactNeighborX="-100000" custLinFactNeighborY="8681"/>
      <dgm:spPr>
        <a:xfrm rot="5400000">
          <a:off x="2900797" y="1811239"/>
          <a:ext cx="735580" cy="8374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EAC148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761D812D-DAE2-461B-949F-BF9DC18DB42C}" type="pres">
      <dgm:prSet presAssocID="{655B0A48-0D5E-439E-844B-3888879CA32D}" presName="ParentText" presStyleLbl="node1" presStyleIdx="1" presStyleCnt="4" custScaleX="258774" custScaleY="91434" custLinFactNeighborX="-54493" custLinFactNeighborY="3160">
        <dgm:presLayoutVars>
          <dgm:chMax val="1"/>
          <dgm:chPref val="1"/>
          <dgm:bulletEnabled val="1"/>
        </dgm:presLayoutVars>
      </dgm:prSet>
      <dgm:spPr/>
    </dgm:pt>
    <dgm:pt modelId="{673C4758-2EAE-4384-87FB-F2FEFED721BC}" type="pres">
      <dgm:prSet presAssocID="{655B0A48-0D5E-439E-844B-3888879CA32D}" presName="ChildText" presStyleLbl="revTx" presStyleIdx="1" presStyleCnt="3">
        <dgm:presLayoutVars>
          <dgm:chMax val="0"/>
          <dgm:chPref val="0"/>
          <dgm:bulletEnabled val="1"/>
        </dgm:presLayoutVars>
      </dgm:prSet>
      <dgm:spPr>
        <a:xfrm>
          <a:off x="3944198" y="1078499"/>
          <a:ext cx="900609" cy="700552"/>
        </a:xfrm>
        <a:prstGeom prst="rect">
          <a:avLst/>
        </a:prstGeom>
        <a:noFill/>
        <a:ln>
          <a:noFill/>
        </a:ln>
        <a:effectLst/>
      </dgm:spPr>
    </dgm:pt>
    <dgm:pt modelId="{DB8888FE-B8E9-4915-97F2-40AF5D83A5E6}" type="pres">
      <dgm:prSet presAssocID="{D72DE752-DE0E-4D6C-AE6D-606F26584341}" presName="sibTrans" presStyleCnt="0"/>
      <dgm:spPr/>
    </dgm:pt>
    <dgm:pt modelId="{A2A3FAE6-720B-4647-B61E-C8C313A52F27}" type="pres">
      <dgm:prSet presAssocID="{5969025A-5BCE-4DDB-A0B3-320AE09F2681}" presName="composite" presStyleCnt="0"/>
      <dgm:spPr/>
    </dgm:pt>
    <dgm:pt modelId="{7B56E727-EED8-4599-9FD0-69ED1D03BE9B}" type="pres">
      <dgm:prSet presAssocID="{5969025A-5BCE-4DDB-A0B3-320AE09F2681}" presName="bentUpArrow1" presStyleLbl="alignImgPlace1" presStyleIdx="2" presStyleCnt="3"/>
      <dgm:spPr/>
    </dgm:pt>
    <dgm:pt modelId="{FCE0D4B2-9E8C-49F0-B81B-3400BE1CCBB2}" type="pres">
      <dgm:prSet presAssocID="{5969025A-5BCE-4DDB-A0B3-320AE09F2681}" presName="ParentText" presStyleLbl="node1" presStyleIdx="2" presStyleCnt="4" custScaleX="248106" custScaleY="85517" custLinFactNeighborX="-35605" custLinFactNeighborY="-5340">
        <dgm:presLayoutVars>
          <dgm:chMax val="1"/>
          <dgm:chPref val="1"/>
          <dgm:bulletEnabled val="1"/>
        </dgm:presLayoutVars>
      </dgm:prSet>
      <dgm:spPr/>
    </dgm:pt>
    <dgm:pt modelId="{AA39E860-1C94-46AD-8490-9FF74B3755A6}" type="pres">
      <dgm:prSet presAssocID="{5969025A-5BCE-4DDB-A0B3-320AE09F2681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36C81CA-BB80-47DC-8F27-6193EF612C10}" type="pres">
      <dgm:prSet presAssocID="{53178F0A-77D4-446C-A88F-5BE953730DDE}" presName="sibTrans" presStyleCnt="0"/>
      <dgm:spPr/>
    </dgm:pt>
    <dgm:pt modelId="{670C3AA3-C1FA-4A48-A37B-63BB8368187A}" type="pres">
      <dgm:prSet presAssocID="{E66B7DB1-4A9B-432C-9C3F-82B2CBFA988C}" presName="composite" presStyleCnt="0"/>
      <dgm:spPr/>
    </dgm:pt>
    <dgm:pt modelId="{4501F29A-9BC5-4D64-9A55-6D2E3BE0DE58}" type="pres">
      <dgm:prSet presAssocID="{E66B7DB1-4A9B-432C-9C3F-82B2CBFA988C}" presName="ParentText" presStyleLbl="node1" presStyleIdx="3" presStyleCnt="4" custScaleX="258090" custLinFactNeighborX="92055" custLinFactNeighborY="-12652">
        <dgm:presLayoutVars>
          <dgm:chMax val="1"/>
          <dgm:chPref val="1"/>
          <dgm:bulletEnabled val="1"/>
        </dgm:presLayoutVars>
      </dgm:prSet>
      <dgm:spPr/>
    </dgm:pt>
  </dgm:ptLst>
  <dgm:cxnLst>
    <dgm:cxn modelId="{D9BF0E14-7D0A-4F7D-94D6-D3CDC4ED7729}" type="presOf" srcId="{655B0A48-0D5E-439E-844B-3888879CA32D}" destId="{761D812D-DAE2-461B-949F-BF9DC18DB42C}" srcOrd="0" destOrd="0" presId="urn:microsoft.com/office/officeart/2005/8/layout/StepDownProcess"/>
    <dgm:cxn modelId="{59F02A15-D382-469E-A3AD-D78D1A24DF4E}" srcId="{0F6D4A2D-1A1A-4F25-99E6-24EE1635E009}" destId="{787B6718-A533-49CD-81DC-2B930A48ADF3}" srcOrd="0" destOrd="0" parTransId="{73A76E37-EB14-454B-9B9B-97F7627D4C6D}" sibTransId="{98783064-BD36-4894-9B3A-F2FC467AEAE7}"/>
    <dgm:cxn modelId="{B641FE1D-AF07-44EE-AA41-F297422FB36D}" type="presOf" srcId="{787B6718-A533-49CD-81DC-2B930A48ADF3}" destId="{559D4CD3-A7ED-4207-BF05-AD1C46F309FB}" srcOrd="0" destOrd="0" presId="urn:microsoft.com/office/officeart/2005/8/layout/StepDownProcess"/>
    <dgm:cxn modelId="{D5843C64-D26D-4612-8BD9-5898EA2C3ABA}" srcId="{0F6D4A2D-1A1A-4F25-99E6-24EE1635E009}" destId="{655B0A48-0D5E-439E-844B-3888879CA32D}" srcOrd="1" destOrd="0" parTransId="{1E4B28BF-7773-4C33-B5F7-F5E91DBBF0F8}" sibTransId="{D72DE752-DE0E-4D6C-AE6D-606F26584341}"/>
    <dgm:cxn modelId="{816C3377-516E-48C1-93C4-1FB7D8F7C52C}" type="presOf" srcId="{5969025A-5BCE-4DDB-A0B3-320AE09F2681}" destId="{FCE0D4B2-9E8C-49F0-B81B-3400BE1CCBB2}" srcOrd="0" destOrd="0" presId="urn:microsoft.com/office/officeart/2005/8/layout/StepDownProcess"/>
    <dgm:cxn modelId="{68F82D5A-773C-45E9-B263-BD33E05D689C}" srcId="{0F6D4A2D-1A1A-4F25-99E6-24EE1635E009}" destId="{E66B7DB1-4A9B-432C-9C3F-82B2CBFA988C}" srcOrd="3" destOrd="0" parTransId="{040FD29E-4F92-4594-B58B-7BE9F50311AB}" sibTransId="{2A55DD14-703F-49DC-8FA4-05C3C111D3BC}"/>
    <dgm:cxn modelId="{208AF58F-BC14-42BE-BED5-070CEB9CCB5E}" type="presOf" srcId="{0F6D4A2D-1A1A-4F25-99E6-24EE1635E009}" destId="{90D61980-1BB8-460C-A454-5907A842BDDF}" srcOrd="0" destOrd="0" presId="urn:microsoft.com/office/officeart/2005/8/layout/StepDownProcess"/>
    <dgm:cxn modelId="{F1D6DDC8-7F98-4D14-8DDA-3FBC3F2BA361}" srcId="{0F6D4A2D-1A1A-4F25-99E6-24EE1635E009}" destId="{5969025A-5BCE-4DDB-A0B3-320AE09F2681}" srcOrd="2" destOrd="0" parTransId="{7F09CA63-AE91-45C1-9634-9D588CD3CFF6}" sibTransId="{53178F0A-77D4-446C-A88F-5BE953730DDE}"/>
    <dgm:cxn modelId="{8B9D85EE-AE8D-4693-B8B5-E8143E97DBF1}" type="presOf" srcId="{E66B7DB1-4A9B-432C-9C3F-82B2CBFA988C}" destId="{4501F29A-9BC5-4D64-9A55-6D2E3BE0DE58}" srcOrd="0" destOrd="0" presId="urn:microsoft.com/office/officeart/2005/8/layout/StepDownProcess"/>
    <dgm:cxn modelId="{2DC34656-8581-4D41-BA40-5AF1FEA61998}" type="presParOf" srcId="{90D61980-1BB8-460C-A454-5907A842BDDF}" destId="{3F676CC3-4149-479D-A817-40329169EB96}" srcOrd="0" destOrd="0" presId="urn:microsoft.com/office/officeart/2005/8/layout/StepDownProcess"/>
    <dgm:cxn modelId="{BAC78B3E-7883-4CFF-B737-D31252698A8C}" type="presParOf" srcId="{3F676CC3-4149-479D-A817-40329169EB96}" destId="{51066496-93E5-4B7C-AB04-1E47505F7012}" srcOrd="0" destOrd="0" presId="urn:microsoft.com/office/officeart/2005/8/layout/StepDownProcess"/>
    <dgm:cxn modelId="{7D6E604B-100A-4C91-8265-4130B4B884F0}" type="presParOf" srcId="{3F676CC3-4149-479D-A817-40329169EB96}" destId="{559D4CD3-A7ED-4207-BF05-AD1C46F309FB}" srcOrd="1" destOrd="0" presId="urn:microsoft.com/office/officeart/2005/8/layout/StepDownProcess"/>
    <dgm:cxn modelId="{AC8F6B2A-4B14-42D9-8DAD-FCA8C09533D0}" type="presParOf" srcId="{3F676CC3-4149-479D-A817-40329169EB96}" destId="{D403479E-DDEC-433F-B2D3-8EF37541008F}" srcOrd="2" destOrd="0" presId="urn:microsoft.com/office/officeart/2005/8/layout/StepDownProcess"/>
    <dgm:cxn modelId="{FAEE601B-EDF5-40F9-8BBF-C40D8F812CFE}" type="presParOf" srcId="{90D61980-1BB8-460C-A454-5907A842BDDF}" destId="{0C79EB06-26C2-4AB8-A7E6-CCFECC30FB3D}" srcOrd="1" destOrd="0" presId="urn:microsoft.com/office/officeart/2005/8/layout/StepDownProcess"/>
    <dgm:cxn modelId="{32CE6CE0-4860-4C26-AA8B-8E083B2F0A03}" type="presParOf" srcId="{90D61980-1BB8-460C-A454-5907A842BDDF}" destId="{FBCC290E-4098-4732-AD4F-FF0EEFD45845}" srcOrd="2" destOrd="0" presId="urn:microsoft.com/office/officeart/2005/8/layout/StepDownProcess"/>
    <dgm:cxn modelId="{2787314A-C751-42F1-8E89-457654245B95}" type="presParOf" srcId="{FBCC290E-4098-4732-AD4F-FF0EEFD45845}" destId="{D81C5755-F77B-41D8-95C2-3A3B517E3323}" srcOrd="0" destOrd="0" presId="urn:microsoft.com/office/officeart/2005/8/layout/StepDownProcess"/>
    <dgm:cxn modelId="{A3066349-6798-41D2-BD1F-EBF3D15729B8}" type="presParOf" srcId="{FBCC290E-4098-4732-AD4F-FF0EEFD45845}" destId="{761D812D-DAE2-461B-949F-BF9DC18DB42C}" srcOrd="1" destOrd="0" presId="urn:microsoft.com/office/officeart/2005/8/layout/StepDownProcess"/>
    <dgm:cxn modelId="{599F49A5-AA17-48B7-A8A0-6D0DB16B07F5}" type="presParOf" srcId="{FBCC290E-4098-4732-AD4F-FF0EEFD45845}" destId="{673C4758-2EAE-4384-87FB-F2FEFED721BC}" srcOrd="2" destOrd="0" presId="urn:microsoft.com/office/officeart/2005/8/layout/StepDownProcess"/>
    <dgm:cxn modelId="{E11B9DA6-0DCE-405D-BE21-F61D395357C5}" type="presParOf" srcId="{90D61980-1BB8-460C-A454-5907A842BDDF}" destId="{DB8888FE-B8E9-4915-97F2-40AF5D83A5E6}" srcOrd="3" destOrd="0" presId="urn:microsoft.com/office/officeart/2005/8/layout/StepDownProcess"/>
    <dgm:cxn modelId="{81250934-7A26-43E1-9929-C917BC9BB9D9}" type="presParOf" srcId="{90D61980-1BB8-460C-A454-5907A842BDDF}" destId="{A2A3FAE6-720B-4647-B61E-C8C313A52F27}" srcOrd="4" destOrd="0" presId="urn:microsoft.com/office/officeart/2005/8/layout/StepDownProcess"/>
    <dgm:cxn modelId="{C5219B4E-56EC-4191-A978-B81F98C8968C}" type="presParOf" srcId="{A2A3FAE6-720B-4647-B61E-C8C313A52F27}" destId="{7B56E727-EED8-4599-9FD0-69ED1D03BE9B}" srcOrd="0" destOrd="0" presId="urn:microsoft.com/office/officeart/2005/8/layout/StepDownProcess"/>
    <dgm:cxn modelId="{110724AD-6DBF-41ED-BF15-DFF2B0BA68CF}" type="presParOf" srcId="{A2A3FAE6-720B-4647-B61E-C8C313A52F27}" destId="{FCE0D4B2-9E8C-49F0-B81B-3400BE1CCBB2}" srcOrd="1" destOrd="0" presId="urn:microsoft.com/office/officeart/2005/8/layout/StepDownProcess"/>
    <dgm:cxn modelId="{457651E0-91F5-4FDF-AFFB-FF223CE20A0D}" type="presParOf" srcId="{A2A3FAE6-720B-4647-B61E-C8C313A52F27}" destId="{AA39E860-1C94-46AD-8490-9FF74B3755A6}" srcOrd="2" destOrd="0" presId="urn:microsoft.com/office/officeart/2005/8/layout/StepDownProcess"/>
    <dgm:cxn modelId="{5D9F7418-1E44-4FC1-9420-CEBF85362FF3}" type="presParOf" srcId="{90D61980-1BB8-460C-A454-5907A842BDDF}" destId="{F36C81CA-BB80-47DC-8F27-6193EF612C10}" srcOrd="5" destOrd="0" presId="urn:microsoft.com/office/officeart/2005/8/layout/StepDownProcess"/>
    <dgm:cxn modelId="{323DC7AF-AB16-457C-8817-170997118F64}" type="presParOf" srcId="{90D61980-1BB8-460C-A454-5907A842BDDF}" destId="{670C3AA3-C1FA-4A48-A37B-63BB8368187A}" srcOrd="6" destOrd="0" presId="urn:microsoft.com/office/officeart/2005/8/layout/StepDownProcess"/>
    <dgm:cxn modelId="{277B5E7C-0DBC-43CF-B798-D7B3E21CE968}" type="presParOf" srcId="{670C3AA3-C1FA-4A48-A37B-63BB8368187A}" destId="{4501F29A-9BC5-4D64-9A55-6D2E3BE0DE58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E6C51-F672-4C76-A618-6F9D32156357}">
      <dsp:nvSpPr>
        <dsp:cNvPr id="0" name=""/>
        <dsp:cNvSpPr/>
      </dsp:nvSpPr>
      <dsp:spPr>
        <a:xfrm>
          <a:off x="794855" y="1062075"/>
          <a:ext cx="1741783" cy="1741869"/>
        </a:xfrm>
        <a:prstGeom prst="ellipse">
          <a:avLst/>
        </a:prstGeom>
        <a:solidFill>
          <a:schemeClr val="bg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3700" kern="1200"/>
        </a:p>
      </dsp:txBody>
      <dsp:txXfrm>
        <a:off x="1049933" y="1317166"/>
        <a:ext cx="1231627" cy="1231687"/>
      </dsp:txXfrm>
    </dsp:sp>
    <dsp:sp modelId="{4FB8B719-0564-4536-966E-690B45FC588A}">
      <dsp:nvSpPr>
        <dsp:cNvPr id="0" name=""/>
        <dsp:cNvSpPr/>
      </dsp:nvSpPr>
      <dsp:spPr>
        <a:xfrm>
          <a:off x="-299535" y="-35208"/>
          <a:ext cx="3511147" cy="3660158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310DDC-A8ED-4ED3-8C18-A48DA5027C56}">
      <dsp:nvSpPr>
        <dsp:cNvPr id="0" name=""/>
        <dsp:cNvSpPr/>
      </dsp:nvSpPr>
      <dsp:spPr>
        <a:xfrm>
          <a:off x="2478721" y="309733"/>
          <a:ext cx="933079" cy="933340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ABD2DB-8312-4DCE-B8F3-A14DC5AE6710}">
      <dsp:nvSpPr>
        <dsp:cNvPr id="0" name=""/>
        <dsp:cNvSpPr/>
      </dsp:nvSpPr>
      <dsp:spPr>
        <a:xfrm>
          <a:off x="3589207" y="385453"/>
          <a:ext cx="1248963" cy="903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endParaRPr lang="en-IE" sz="1800" kern="1200"/>
        </a:p>
      </dsp:txBody>
      <dsp:txXfrm>
        <a:off x="3589207" y="385453"/>
        <a:ext cx="1248963" cy="903327"/>
      </dsp:txXfrm>
    </dsp:sp>
    <dsp:sp modelId="{1D578F7F-827D-4D5A-B2B1-306F7FC5301C}">
      <dsp:nvSpPr>
        <dsp:cNvPr id="0" name=""/>
        <dsp:cNvSpPr/>
      </dsp:nvSpPr>
      <dsp:spPr>
        <a:xfrm>
          <a:off x="2945991" y="1432259"/>
          <a:ext cx="933079" cy="933340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B3BAF6-12AD-4336-8667-D88FBA2CB91A}">
      <dsp:nvSpPr>
        <dsp:cNvPr id="0" name=""/>
        <dsp:cNvSpPr/>
      </dsp:nvSpPr>
      <dsp:spPr>
        <a:xfrm>
          <a:off x="3955049" y="1445435"/>
          <a:ext cx="1248963" cy="903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endParaRPr lang="en-IE" sz="1800" kern="1200"/>
        </a:p>
      </dsp:txBody>
      <dsp:txXfrm>
        <a:off x="3955049" y="1445435"/>
        <a:ext cx="1248963" cy="903327"/>
      </dsp:txXfrm>
    </dsp:sp>
    <dsp:sp modelId="{AFCCD250-6E30-4C7F-8DC0-911FD7D190BE}">
      <dsp:nvSpPr>
        <dsp:cNvPr id="0" name=""/>
        <dsp:cNvSpPr/>
      </dsp:nvSpPr>
      <dsp:spPr>
        <a:xfrm>
          <a:off x="2585353" y="2509077"/>
          <a:ext cx="933079" cy="933340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2238ED-28EC-4F30-8211-0DB1AF706ED1}">
      <dsp:nvSpPr>
        <dsp:cNvPr id="0" name=""/>
        <dsp:cNvSpPr/>
      </dsp:nvSpPr>
      <dsp:spPr>
        <a:xfrm>
          <a:off x="3589207" y="2528110"/>
          <a:ext cx="1248963" cy="903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endParaRPr lang="en-IE" sz="1800" kern="1200"/>
        </a:p>
      </dsp:txBody>
      <dsp:txXfrm>
        <a:off x="3589207" y="2528110"/>
        <a:ext cx="1248963" cy="9033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066496-93E5-4B7C-AB04-1E47505F7012}">
      <dsp:nvSpPr>
        <dsp:cNvPr id="0" name=""/>
        <dsp:cNvSpPr/>
      </dsp:nvSpPr>
      <dsp:spPr>
        <a:xfrm rot="5400000">
          <a:off x="501620" y="900990"/>
          <a:ext cx="765959" cy="87201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4E77B2">
            <a:tint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D4CD3-A7ED-4207-BF05-AD1C46F309FB}">
      <dsp:nvSpPr>
        <dsp:cNvPr id="0" name=""/>
        <dsp:cNvSpPr/>
      </dsp:nvSpPr>
      <dsp:spPr>
        <a:xfrm>
          <a:off x="266659" y="26666"/>
          <a:ext cx="1197180" cy="828510"/>
        </a:xfrm>
        <a:prstGeom prst="roundRect">
          <a:avLst>
            <a:gd name="adj" fmla="val 16670"/>
          </a:avLst>
        </a:prstGeom>
        <a:solidFill>
          <a:srgbClr val="0D4BA6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TM  application</a:t>
          </a:r>
          <a:endParaRPr lang="en-IE" sz="1500" kern="120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307111" y="67118"/>
        <a:ext cx="1116276" cy="747606"/>
      </dsp:txXfrm>
    </dsp:sp>
    <dsp:sp modelId="{D403479E-DDEC-433F-B2D3-8EF37541008F}">
      <dsp:nvSpPr>
        <dsp:cNvPr id="0" name=""/>
        <dsp:cNvSpPr/>
      </dsp:nvSpPr>
      <dsp:spPr>
        <a:xfrm>
          <a:off x="2261878" y="72735"/>
          <a:ext cx="937805" cy="729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1C5755-F77B-41D8-95C2-3A3B517E3323}">
      <dsp:nvSpPr>
        <dsp:cNvPr id="0" name=""/>
        <dsp:cNvSpPr/>
      </dsp:nvSpPr>
      <dsp:spPr>
        <a:xfrm rot="5400000">
          <a:off x="1632459" y="1877442"/>
          <a:ext cx="765959" cy="87201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EAC148">
            <a:lumMod val="40000"/>
            <a:lumOff val="6000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1D812D-DAE2-461B-949F-BF9DC18DB42C}">
      <dsp:nvSpPr>
        <dsp:cNvPr id="0" name=""/>
        <dsp:cNvSpPr/>
      </dsp:nvSpPr>
      <dsp:spPr>
        <a:xfrm>
          <a:off x="1362860" y="1029045"/>
          <a:ext cx="3336698" cy="825243"/>
        </a:xfrm>
        <a:prstGeom prst="roundRect">
          <a:avLst>
            <a:gd name="adj" fmla="val 16670"/>
          </a:avLst>
        </a:prstGeom>
        <a:solidFill>
          <a:srgbClr val="FFC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Ex </a:t>
          </a:r>
          <a:r>
            <a:rPr lang="fr-FR" sz="1500" kern="1200" err="1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Officio</a:t>
          </a:r>
          <a:r>
            <a:rPr lang="fr-FR" sz="1500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fr-FR" sz="1500" kern="1200" err="1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examination</a:t>
          </a:r>
          <a:r>
            <a:rPr lang="fr-FR" sz="1500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 – objection </a:t>
          </a:r>
          <a:r>
            <a:rPr lang="fr-FR" sz="1500" kern="1200" err="1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based</a:t>
          </a:r>
          <a:r>
            <a:rPr lang="fr-FR" sz="1500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 on information </a:t>
          </a:r>
          <a:r>
            <a:rPr lang="fr-FR" sz="1500" kern="1200" err="1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available</a:t>
          </a:r>
          <a:r>
            <a:rPr lang="fr-FR" sz="1500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 to EUIPO</a:t>
          </a:r>
          <a:endParaRPr lang="en-IE" sz="1500" kern="1200">
            <a:solidFill>
              <a:schemeClr val="tx1"/>
            </a:solidFill>
            <a:latin typeface="Arial" panose="020B0604020202020204"/>
            <a:ea typeface="+mn-ea"/>
            <a:cs typeface="+mn-cs"/>
          </a:endParaRPr>
        </a:p>
      </dsp:txBody>
      <dsp:txXfrm>
        <a:off x="1403152" y="1069337"/>
        <a:ext cx="3256114" cy="744659"/>
      </dsp:txXfrm>
    </dsp:sp>
    <dsp:sp modelId="{673C4758-2EAE-4384-87FB-F2FEFED721BC}">
      <dsp:nvSpPr>
        <dsp:cNvPr id="0" name=""/>
        <dsp:cNvSpPr/>
      </dsp:nvSpPr>
      <dsp:spPr>
        <a:xfrm>
          <a:off x="4378569" y="1047947"/>
          <a:ext cx="937805" cy="729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56E727-EED8-4599-9FD0-69ED1D03BE9B}">
      <dsp:nvSpPr>
        <dsp:cNvPr id="0" name=""/>
        <dsp:cNvSpPr/>
      </dsp:nvSpPr>
      <dsp:spPr>
        <a:xfrm rot="5400000">
          <a:off x="4270230" y="2759459"/>
          <a:ext cx="765959" cy="87201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3089511"/>
            <a:satOff val="-703"/>
            <a:lumOff val="113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0D4B2-9E8C-49F0-B81B-3400BE1CCBB2}">
      <dsp:nvSpPr>
        <dsp:cNvPr id="0" name=""/>
        <dsp:cNvSpPr/>
      </dsp:nvSpPr>
      <dsp:spPr>
        <a:xfrm>
          <a:off x="2653339" y="1927539"/>
          <a:ext cx="3199142" cy="771838"/>
        </a:xfrm>
        <a:prstGeom prst="roundRect">
          <a:avLst>
            <a:gd name="adj" fmla="val 16670"/>
          </a:avLst>
        </a:prstGeom>
        <a:solidFill>
          <a:srgbClr val="99333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TM </a:t>
          </a:r>
          <a:r>
            <a:rPr lang="fr-FR" sz="1500" kern="1200" err="1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refused</a:t>
          </a:r>
          <a:r>
            <a:rPr lang="fr-FR" sz="150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 if </a:t>
          </a:r>
          <a:r>
            <a:rPr lang="fr-FR" sz="1500" kern="1200" err="1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conflict</a:t>
          </a:r>
          <a:r>
            <a:rPr lang="fr-FR" sz="150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, </a:t>
          </a:r>
          <a:r>
            <a:rPr lang="fr-FR" sz="1500" kern="1200" err="1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unless</a:t>
          </a:r>
          <a:r>
            <a:rPr lang="fr-FR" sz="150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 </a:t>
          </a:r>
          <a:r>
            <a:rPr lang="fr-FR" sz="1500" kern="1200" err="1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restricted</a:t>
          </a:r>
          <a:endParaRPr lang="en-IE" sz="1500" kern="120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2691024" y="1965224"/>
        <a:ext cx="3123772" cy="696468"/>
      </dsp:txXfrm>
    </dsp:sp>
    <dsp:sp modelId="{AA39E860-1C94-46AD-8490-9FF74B3755A6}">
      <dsp:nvSpPr>
        <dsp:cNvPr id="0" name=""/>
        <dsp:cNvSpPr/>
      </dsp:nvSpPr>
      <dsp:spPr>
        <a:xfrm>
          <a:off x="5356723" y="1996456"/>
          <a:ext cx="937805" cy="729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01F29A-9BC5-4D64-9A55-6D2E3BE0DE58}">
      <dsp:nvSpPr>
        <dsp:cNvPr id="0" name=""/>
        <dsp:cNvSpPr/>
      </dsp:nvSpPr>
      <dsp:spPr>
        <a:xfrm>
          <a:off x="5177946" y="2810054"/>
          <a:ext cx="3327878" cy="902556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kern="1200">
              <a:solidFill>
                <a:schemeClr val="tx1"/>
              </a:solidFill>
            </a:rPr>
            <a:t>Subsequent objection and possible refusal despite restriction !!</a:t>
          </a:r>
        </a:p>
      </dsp:txBody>
      <dsp:txXfrm>
        <a:off x="5222013" y="2854121"/>
        <a:ext cx="3239744" cy="8144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280CCF-F457-E779-C664-2999341FBF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B470F-9133-18C7-42A7-06D2160869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D8FB0-4708-6C41-8050-1DE09C27814F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D4095-2684-CD19-80FE-7209CAAB34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1C5DB1-3E16-544D-889F-BCDA060238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F0253-DFF2-AB49-AC29-EC2968CCD4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5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03C89-0F0C-FC49-8F7F-427CF9242C82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FF499-47BD-3C46-A072-557BBA643A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748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FF499-47BD-3C46-A072-557BBA643A0F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090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FF499-47BD-3C46-A072-557BBA643A0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438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FF499-47BD-3C46-A072-557BBA643A0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461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E5476-D097-BBC2-60F6-2202BC1D2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8B63E1-67E9-867C-7E14-DFF8DFA611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0ED357-C26F-EEDC-E474-22F488823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D29BC-926B-9AFE-02D0-3BD0DF94E2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FF499-47BD-3C46-A072-557BBA643A0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976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EF06D-69DB-A818-29AB-3A8D42438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8B367C-6152-2A8E-1833-ED0E8578B4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BD65DE-055C-EDE9-E7B4-AA35C58F6E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C14B2-5725-4294-55DA-F933863360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FF499-47BD-3C46-A072-557BBA643A0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4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FF499-47BD-3C46-A072-557BBA643A0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215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94F1A-8EDB-996B-599C-7D275FE37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035BF8-73E8-0B44-947B-82827AB29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5E4E36-E100-3290-EB86-65DC20A78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EC8CC-1B45-EF4C-FF71-93D90D002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FF499-47BD-3C46-A072-557BBA643A0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804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FF499-47BD-3C46-A072-557BBA643A0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089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Disclaimer: copyright by EUIPO, image created with ChatGPT, March 2026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FF499-47BD-3C46-A072-557BBA643A0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993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Disclaimer: copyright by EUIPO, image created with ChatGPT, March 2026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FF499-47BD-3C46-A072-557BBA643A0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571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33966-87A8-96B3-6354-A71E1129F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25C5E-1920-0A4A-F0B0-FC1D379E7A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5D2EB8-398D-99AC-E894-AAD87B9BA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F7A6F-2BF2-C361-5DBD-82390A1CED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FF499-47BD-3C46-A072-557BBA643A0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14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FF499-47BD-3C46-A072-557BBA643A0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099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46C5B-1DB1-BDB8-92FC-8420FD1FE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76ACAE-E26F-B514-8D79-9C1AF2F8C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CFD94B-95FC-4F0E-6DD9-3B760EF54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CEF97-55B4-BD02-32B6-6C5E3C2BB7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FF499-47BD-3C46-A072-557BBA643A0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785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8E486-3E77-08BF-79C4-3047B0969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79542F-80A8-13F5-F0B4-D5A05A214C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A3712F-1B05-CDB8-FC80-A4F8C879D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r>
              <a:rPr lang="en-IE" dirty="0"/>
              <a:t>Disclaimer: copyright by EUIPO, image created with ChatGPT, May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CE85E-DE45-7E50-5B60-5478C19F5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FF499-47BD-3C46-A072-557BBA643A0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584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7B68F-04A2-47B5-5CE2-CA09F5591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808348-A0E4-1FD5-7E5B-35ED88CAD4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0E2643-F6C4-2D21-5F55-A7FD07F38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A9308-1C6A-245D-C50E-80BE2C98DF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FF499-47BD-3C46-A072-557BBA643A0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731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6FAD3-7684-8FDB-CB79-98AE59A09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8C001C-3A45-B02B-1A80-6E674E388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905309-1BD4-28C1-662C-2C59B730E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dirty="0"/>
              <a:t>Disclaimer: copyright by EUIPO, image created with ChatGPT, April 2026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9949A-5259-B5C1-2D10-059CC59C84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FF499-47BD-3C46-A072-557BBA643A0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685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7">
            <a:extLst>
              <a:ext uri="{FF2B5EF4-FFF2-40B4-BE49-F238E27FC236}">
                <a16:creationId xmlns:a16="http://schemas.microsoft.com/office/drawing/2014/main" id="{305703B8-C998-4CD3-D6F2-8D76C205319C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>
          <a:xfrm>
            <a:off x="652210" y="793273"/>
            <a:ext cx="8103428" cy="2617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noProof="0"/>
              <a:t>Click to edit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9F76297-E87A-37BB-AB56-ADD31EF2334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2210" y="1193361"/>
            <a:ext cx="8103428" cy="3401262"/>
          </a:xfrm>
        </p:spPr>
        <p:txBody>
          <a:bodyPr/>
          <a:lstStyle>
            <a:lvl1pPr marL="360000" indent="-360000">
              <a:spcBef>
                <a:spcPts val="0"/>
              </a:spcBef>
              <a:buClr>
                <a:srgbClr val="024DA1"/>
              </a:buClr>
              <a:buFont typeface="Symbol" panose="05050102010706020507" pitchFamily="18" charset="2"/>
              <a:buChar char="·"/>
              <a:defRPr>
                <a:solidFill>
                  <a:schemeClr val="tx2"/>
                </a:solidFill>
                <a:latin typeface="+mn-lt"/>
              </a:defRPr>
            </a:lvl1pPr>
            <a:lvl2pPr marL="720000" indent="-360000">
              <a:spcBef>
                <a:spcPts val="0"/>
              </a:spcBef>
              <a:buClr>
                <a:srgbClr val="024DA1"/>
              </a:buClr>
              <a:buFont typeface="Arial" panose="020B0604020202020204" pitchFamily="34" charset="0"/>
              <a:buChar char="○"/>
              <a:defRPr>
                <a:solidFill>
                  <a:schemeClr val="tx2"/>
                </a:solidFill>
                <a:latin typeface="+mn-lt"/>
              </a:defRPr>
            </a:lvl2pPr>
            <a:lvl3pPr marL="1080000" indent="-360000">
              <a:spcBef>
                <a:spcPts val="0"/>
              </a:spcBef>
              <a:buClr>
                <a:srgbClr val="024DA1"/>
              </a:buClr>
              <a:buFont typeface="Arial" panose="020B0604020202020204" pitchFamily="34" charset="0"/>
              <a:buChar char="—"/>
              <a:defRPr>
                <a:solidFill>
                  <a:schemeClr val="tx2"/>
                </a:solidFill>
                <a:latin typeface="+mn-lt"/>
              </a:defRPr>
            </a:lvl3pPr>
            <a:lvl4pPr marL="1440000" indent="-360000">
              <a:spcBef>
                <a:spcPts val="0"/>
              </a:spcBef>
              <a:buClr>
                <a:srgbClr val="024DA1"/>
              </a:buClr>
              <a:buFont typeface="Symbol" panose="05050102010706020507" pitchFamily="18" charset="2"/>
              <a:buChar char="·"/>
              <a:defRPr>
                <a:solidFill>
                  <a:schemeClr val="tx2"/>
                </a:solidFill>
                <a:latin typeface="+mn-lt"/>
              </a:defRPr>
            </a:lvl4pPr>
            <a:lvl5pPr marL="1800000" indent="-360000">
              <a:spcBef>
                <a:spcPts val="0"/>
              </a:spcBef>
              <a:buClr>
                <a:srgbClr val="024DA1"/>
              </a:buClr>
              <a:buFont typeface="Arial" panose="020B0604020202020204" pitchFamily="34" charset="0"/>
              <a:buChar char="○"/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GB" noProof="0"/>
              <a:t>Click to edit text. NB: When adding new slides, please ensure language settings are set to the language of the presentation (select text boxes, go to Review tab &gt; Language &gt; Set Proofing Language &gt; select required language). 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5BC3B47-1BD8-DC7C-9E57-4A16D24E68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2587" y="379369"/>
            <a:ext cx="6873051" cy="261786"/>
          </a:xfrm>
        </p:spPr>
        <p:txBody>
          <a:bodyPr anchor="b">
            <a:normAutofit/>
          </a:bodyPr>
          <a:lstStyle>
            <a:lvl1pPr marL="0" indent="0" algn="r"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6242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288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764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40918" y="2218372"/>
            <a:ext cx="2062163" cy="415498"/>
          </a:xfrm>
        </p:spPr>
        <p:txBody>
          <a:bodyPr lIns="0" tIns="0" rIns="0" bIns="0"/>
          <a:lstStyle>
            <a:lvl1pPr>
              <a:defRPr sz="2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4458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40918" y="2218372"/>
            <a:ext cx="2062163" cy="415498"/>
          </a:xfrm>
        </p:spPr>
        <p:txBody>
          <a:bodyPr lIns="0" tIns="0" rIns="0" bIns="0"/>
          <a:lstStyle>
            <a:lvl1pPr>
              <a:defRPr sz="2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266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40918" y="2218372"/>
            <a:ext cx="2062163" cy="415498"/>
          </a:xfrm>
        </p:spPr>
        <p:txBody>
          <a:bodyPr lIns="0" tIns="0" rIns="0" bIns="0"/>
          <a:lstStyle>
            <a:lvl1pPr>
              <a:defRPr sz="27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743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24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210" y="1193361"/>
            <a:ext cx="8103427" cy="3401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text.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AAFB3871-D6C2-DF26-6C64-D55F2F7C7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10" y="793273"/>
            <a:ext cx="8103428" cy="2617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1990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2" r:id="rId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600" b="1" kern="1200" spc="-7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457200" rtl="0" eaLnBrk="1" latinLnBrk="0" hangingPunct="1">
        <a:spcBef>
          <a:spcPts val="0"/>
        </a:spcBef>
        <a:buClr>
          <a:srgbClr val="024DA1"/>
        </a:buClr>
        <a:buFont typeface="Symbol" panose="05050102010706020507" pitchFamily="18" charset="2"/>
        <a:buChar char="·"/>
        <a:defRPr lang="en-US" sz="1300" b="0" kern="1100" spc="-50" dirty="0">
          <a:solidFill>
            <a:schemeClr val="tx2"/>
          </a:solidFill>
          <a:latin typeface="+mn-lt"/>
          <a:ea typeface="Open Sans" panose="020B0606030504020204" pitchFamily="34" charset="0"/>
          <a:cs typeface="Arial"/>
        </a:defRPr>
      </a:lvl1pPr>
      <a:lvl2pPr marL="720000" indent="-360000" algn="l" defTabSz="457200" rtl="0" eaLnBrk="1" latinLnBrk="0" hangingPunct="1">
        <a:spcBef>
          <a:spcPts val="0"/>
        </a:spcBef>
        <a:buClr>
          <a:srgbClr val="024DA1"/>
        </a:buClr>
        <a:buFont typeface="Arial" panose="020B0604020202020204" pitchFamily="34" charset="0"/>
        <a:buChar char="○"/>
        <a:defRPr lang="en-US" sz="1300" kern="1100" spc="-50" dirty="0">
          <a:solidFill>
            <a:schemeClr val="tx2"/>
          </a:solidFill>
          <a:latin typeface="+mn-lt"/>
          <a:ea typeface="Open Sans" panose="020B0606030504020204" pitchFamily="34" charset="0"/>
          <a:cs typeface="Arial"/>
        </a:defRPr>
      </a:lvl2pPr>
      <a:lvl3pPr marL="1080000" indent="-360000" algn="l" defTabSz="457200" rtl="0" eaLnBrk="1" latinLnBrk="0" hangingPunct="1">
        <a:spcBef>
          <a:spcPts val="0"/>
        </a:spcBef>
        <a:buClr>
          <a:srgbClr val="024DA1"/>
        </a:buClr>
        <a:buFont typeface="Arial" panose="020B0604020202020204" pitchFamily="34" charset="0"/>
        <a:buChar char="—"/>
        <a:defRPr sz="1300" kern="1200" spc="-50" baseline="0">
          <a:solidFill>
            <a:schemeClr val="tx2"/>
          </a:solidFill>
          <a:latin typeface="+mn-lt"/>
          <a:ea typeface="+mn-ea"/>
          <a:cs typeface="+mn-cs"/>
        </a:defRPr>
      </a:lvl3pPr>
      <a:lvl4pPr marL="1440000" indent="-360000" algn="l" defTabSz="457200" rtl="0" eaLnBrk="1" latinLnBrk="0" hangingPunct="1">
        <a:spcBef>
          <a:spcPts val="0"/>
        </a:spcBef>
        <a:buClr>
          <a:srgbClr val="024DA1"/>
        </a:buClr>
        <a:buFont typeface="Symbol" panose="05050102010706020507" pitchFamily="18" charset="2"/>
        <a:buChar char="·"/>
        <a:defRPr sz="1300" kern="1200" spc="-50" baseline="0">
          <a:solidFill>
            <a:schemeClr val="tx2"/>
          </a:solidFill>
          <a:latin typeface="+mn-lt"/>
          <a:ea typeface="+mn-ea"/>
          <a:cs typeface="+mn-cs"/>
        </a:defRPr>
      </a:lvl4pPr>
      <a:lvl5pPr marL="1800000" indent="-360000" algn="l" defTabSz="457200" rtl="0" eaLnBrk="1" latinLnBrk="0" hangingPunct="1">
        <a:spcBef>
          <a:spcPts val="0"/>
        </a:spcBef>
        <a:buClr>
          <a:srgbClr val="024DA1"/>
        </a:buClr>
        <a:buFont typeface="Arial" panose="020B0604020202020204" pitchFamily="34" charset="0"/>
        <a:buChar char="○"/>
        <a:defRPr sz="1300" kern="1200" spc="-5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40918" y="2218372"/>
            <a:ext cx="206216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54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8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7.jpg"/><Relationship Id="rId9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7.jp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jp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3384" y="2374609"/>
            <a:ext cx="5231202" cy="799097"/>
          </a:xfrm>
          <a:prstGeom prst="rect">
            <a:avLst/>
          </a:prstGeom>
        </p:spPr>
        <p:txBody>
          <a:bodyPr vert="horz" wrap="square" lIns="0" tIns="54769" rIns="0" bIns="0" rtlCol="0">
            <a:spAutoFit/>
          </a:bodyPr>
          <a:lstStyle/>
          <a:p>
            <a:pPr marL="9525" marR="3810" defTabSz="685800">
              <a:lnSpc>
                <a:spcPts val="2933"/>
              </a:lnSpc>
              <a:spcBef>
                <a:spcPts val="431"/>
              </a:spcBef>
            </a:pPr>
            <a:r>
              <a:rPr lang="en-GB" sz="2800" b="1" kern="0">
                <a:solidFill>
                  <a:srgbClr val="FFFFFF"/>
                </a:solidFill>
                <a:latin typeface="Arial"/>
                <a:cs typeface="Arial"/>
              </a:rPr>
              <a:t>Panel: VIII. Topic 2: Regional roots, traditions and brands</a:t>
            </a:r>
            <a:endParaRPr sz="28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3193" y="3189561"/>
            <a:ext cx="3956156" cy="1602201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9525" defTabSz="685800">
              <a:lnSpc>
                <a:spcPts val="1718"/>
              </a:lnSpc>
              <a:spcBef>
                <a:spcPts val="94"/>
              </a:spcBef>
            </a:pPr>
            <a:r>
              <a:rPr lang="en-GB" sz="1500" kern="0" dirty="0">
                <a:solidFill>
                  <a:srgbClr val="FFFFFF"/>
                </a:solidFill>
                <a:latin typeface="Arial"/>
                <a:cs typeface="Arial"/>
              </a:rPr>
              <a:t>The intersection between GIs and trade marks</a:t>
            </a:r>
          </a:p>
          <a:p>
            <a:pPr marL="9525" defTabSz="685800">
              <a:lnSpc>
                <a:spcPts val="1718"/>
              </a:lnSpc>
              <a:spcBef>
                <a:spcPts val="94"/>
              </a:spcBef>
            </a:pPr>
            <a:endParaRPr lang="en-GB" sz="1500" kern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9525" defTabSz="685800">
              <a:lnSpc>
                <a:spcPts val="1718"/>
              </a:lnSpc>
              <a:spcBef>
                <a:spcPts val="94"/>
              </a:spcBef>
            </a:pPr>
            <a:endParaRPr lang="en-GB" sz="2000" kern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9525" defTabSz="685800">
              <a:lnSpc>
                <a:spcPts val="1718"/>
              </a:lnSpc>
              <a:spcBef>
                <a:spcPts val="94"/>
              </a:spcBef>
            </a:pPr>
            <a:r>
              <a:rPr lang="en-GB" sz="2000" kern="0" dirty="0">
                <a:solidFill>
                  <a:srgbClr val="FFFFFF"/>
                </a:solidFill>
                <a:latin typeface="Arial"/>
                <a:cs typeface="Arial"/>
              </a:rPr>
              <a:t>Giuseppe Bertoli </a:t>
            </a:r>
          </a:p>
          <a:p>
            <a:pPr marL="9525" defTabSz="685800">
              <a:lnSpc>
                <a:spcPts val="1718"/>
              </a:lnSpc>
              <a:spcBef>
                <a:spcPts val="94"/>
              </a:spcBef>
            </a:pPr>
            <a:endParaRPr lang="en-GB" sz="1600" kern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9525" defTabSz="685800">
              <a:lnSpc>
                <a:spcPts val="1718"/>
              </a:lnSpc>
              <a:spcBef>
                <a:spcPts val="94"/>
              </a:spcBef>
            </a:pPr>
            <a:r>
              <a:rPr lang="en-GB" sz="1600" kern="0" dirty="0">
                <a:solidFill>
                  <a:srgbClr val="FFFFFF"/>
                </a:solidFill>
                <a:latin typeface="Arial"/>
                <a:cs typeface="Arial"/>
              </a:rPr>
              <a:t>Director of Legal Affairs Department, EUIPO </a:t>
            </a:r>
            <a:endParaRPr sz="16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03193" y="225781"/>
            <a:ext cx="8404860" cy="3536633"/>
            <a:chOff x="676275" y="323786"/>
            <a:chExt cx="11206480" cy="4715510"/>
          </a:xfrm>
        </p:grpSpPr>
        <p:sp>
          <p:nvSpPr>
            <p:cNvPr id="6" name="object 6"/>
            <p:cNvSpPr/>
            <p:nvPr/>
          </p:nvSpPr>
          <p:spPr>
            <a:xfrm>
              <a:off x="676275" y="5029200"/>
              <a:ext cx="5168900" cy="0"/>
            </a:xfrm>
            <a:custGeom>
              <a:avLst/>
              <a:gdLst/>
              <a:ahLst/>
              <a:cxnLst/>
              <a:rect l="l" t="t" r="r" b="b"/>
              <a:pathLst>
                <a:path w="5168900">
                  <a:moveTo>
                    <a:pt x="0" y="0"/>
                  </a:moveTo>
                  <a:lnTo>
                    <a:pt x="5168392" y="0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85800"/>
              <a:endParaRPr sz="135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6275" y="828675"/>
              <a:ext cx="3171825" cy="18859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77350" y="323786"/>
              <a:ext cx="2605151" cy="8810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82125" y="428625"/>
              <a:ext cx="2362200" cy="6381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30A26-3FD2-94E9-A156-38D847137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DA129C8-A595-E018-0AA0-6F2F009A2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516" y="666125"/>
            <a:ext cx="6687483" cy="4477375"/>
          </a:xfrm>
          <a:prstGeom prst="rect">
            <a:avLst/>
          </a:prstGeom>
        </p:spPr>
      </p:pic>
      <p:grpSp>
        <p:nvGrpSpPr>
          <p:cNvPr id="2" name="object 2">
            <a:extLst>
              <a:ext uri="{FF2B5EF4-FFF2-40B4-BE49-F238E27FC236}">
                <a16:creationId xmlns:a16="http://schemas.microsoft.com/office/drawing/2014/main" id="{1BA64E04-AD61-424F-5815-F81732ED9063}"/>
              </a:ext>
            </a:extLst>
          </p:cNvPr>
          <p:cNvGrpSpPr/>
          <p:nvPr/>
        </p:nvGrpSpPr>
        <p:grpSpPr>
          <a:xfrm>
            <a:off x="0" y="188269"/>
            <a:ext cx="9144000" cy="664369"/>
            <a:chOff x="0" y="0"/>
            <a:chExt cx="12192000" cy="885825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BC73F582-B58C-2771-1C11-D92DF78BBA0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885825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FE3759C3-4BE5-DE05-485D-0D50AFDE108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624" y="190500"/>
              <a:ext cx="1038225" cy="523875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D4572FBE-7E1C-ECA4-4570-6BE28200335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72675" y="133286"/>
              <a:ext cx="1747901" cy="65246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4E765AE7-AAF5-8510-8ACA-98738AF3CCB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77450" y="238125"/>
              <a:ext cx="1504950" cy="409575"/>
            </a:xfrm>
            <a:prstGeom prst="rect">
              <a:avLst/>
            </a:prstGeom>
          </p:spPr>
        </p:pic>
      </p:grp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B74BED38-20BE-6DF0-577D-3769D1938D84}"/>
              </a:ext>
            </a:extLst>
          </p:cNvPr>
          <p:cNvSpPr/>
          <p:nvPr/>
        </p:nvSpPr>
        <p:spPr>
          <a:xfrm>
            <a:off x="569589" y="2150553"/>
            <a:ext cx="813600" cy="812289"/>
          </a:xfrm>
          <a:prstGeom prst="flowChartConnector">
            <a:avLst/>
          </a:prstGeom>
          <a:solidFill>
            <a:srgbClr val="E9C2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5A9FD-95B9-7DEE-5737-000195149F3D}"/>
              </a:ext>
            </a:extLst>
          </p:cNvPr>
          <p:cNvSpPr txBox="1"/>
          <p:nvPr/>
        </p:nvSpPr>
        <p:spPr>
          <a:xfrm>
            <a:off x="1654139" y="2387084"/>
            <a:ext cx="5203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50" normalizeH="0" baseline="0" noProof="0" err="1">
                <a:ln>
                  <a:noFill/>
                </a:ln>
                <a:solidFill>
                  <a:srgbClr val="024DA1"/>
                </a:solidFill>
                <a:effectLst/>
                <a:uLnTx/>
                <a:uFillTx/>
                <a:latin typeface="Arial"/>
                <a:ea typeface="Open Sans Semibold" panose="020B0706030804020204" pitchFamily="34" charset="0"/>
                <a:cs typeface="Arial"/>
              </a:rPr>
              <a:t>EUIPO’s</a:t>
            </a:r>
            <a:r>
              <a:rPr kumimoji="0" lang="fr-FR" sz="2400" b="1" i="0" u="none" strike="noStrike" kern="1200" cap="none" spc="-150" normalizeH="0" baseline="0" noProof="0">
                <a:ln>
                  <a:noFill/>
                </a:ln>
                <a:solidFill>
                  <a:srgbClr val="024DA1"/>
                </a:solidFill>
                <a:effectLst/>
                <a:uLnTx/>
                <a:uFillTx/>
                <a:latin typeface="Arial"/>
                <a:ea typeface="Open Sans Semibold" panose="020B0706030804020204" pitchFamily="34" charset="0"/>
                <a:cs typeface="Arial"/>
              </a:rPr>
              <a:t> </a:t>
            </a:r>
            <a:r>
              <a:rPr kumimoji="0" lang="fr-FR" sz="2400" b="1" i="0" u="none" strike="noStrike" kern="1200" cap="none" spc="-150" normalizeH="0" baseline="0" noProof="0" err="1">
                <a:ln>
                  <a:noFill/>
                </a:ln>
                <a:solidFill>
                  <a:srgbClr val="024DA1"/>
                </a:solidFill>
                <a:effectLst/>
                <a:uLnTx/>
                <a:uFillTx/>
                <a:latin typeface="Arial"/>
                <a:ea typeface="Open Sans Semibold" panose="020B0706030804020204" pitchFamily="34" charset="0"/>
                <a:cs typeface="Arial"/>
              </a:rPr>
              <a:t>Role</a:t>
            </a:r>
            <a:r>
              <a:rPr kumimoji="0" lang="fr-FR" sz="2400" b="1" i="0" u="none" strike="noStrike" kern="1200" cap="none" spc="-150" normalizeH="0" baseline="0" noProof="0">
                <a:ln>
                  <a:noFill/>
                </a:ln>
                <a:solidFill>
                  <a:srgbClr val="024DA1"/>
                </a:solidFill>
                <a:effectLst/>
                <a:uLnTx/>
                <a:uFillTx/>
                <a:latin typeface="Arial"/>
                <a:ea typeface="Open Sans Semibold" panose="020B0706030804020204" pitchFamily="34" charset="0"/>
                <a:cs typeface="Arial"/>
              </a:rPr>
              <a:t>: </a:t>
            </a:r>
            <a:r>
              <a:rPr kumimoji="0" lang="fr-FR" sz="2400" b="1" i="1" u="none" strike="noStrike" kern="1200" cap="none" spc="-150" normalizeH="0" baseline="0" noProof="0">
                <a:ln>
                  <a:noFill/>
                </a:ln>
                <a:solidFill>
                  <a:srgbClr val="024DA1"/>
                </a:solidFill>
                <a:effectLst/>
                <a:uLnTx/>
                <a:uFillTx/>
                <a:latin typeface="Arial"/>
                <a:ea typeface="Open Sans Semibold" panose="020B0706030804020204" pitchFamily="34" charset="0"/>
                <a:cs typeface="Arial"/>
              </a:rPr>
              <a:t>ex </a:t>
            </a:r>
            <a:r>
              <a:rPr kumimoji="0" lang="fr-FR" sz="2400" b="1" i="1" u="none" strike="noStrike" kern="1200" cap="none" spc="-150" normalizeH="0" baseline="0" noProof="0" err="1">
                <a:ln>
                  <a:noFill/>
                </a:ln>
                <a:solidFill>
                  <a:srgbClr val="024DA1"/>
                </a:solidFill>
                <a:effectLst/>
                <a:uLnTx/>
                <a:uFillTx/>
                <a:latin typeface="Arial"/>
                <a:ea typeface="Open Sans Semibold" panose="020B0706030804020204" pitchFamily="34" charset="0"/>
                <a:cs typeface="Arial"/>
              </a:rPr>
              <a:t>officio</a:t>
            </a:r>
            <a:r>
              <a:rPr kumimoji="0" lang="fr-FR" sz="2400" b="1" i="1" u="none" strike="noStrike" kern="1200" cap="none" spc="-150" normalizeH="0" baseline="0" noProof="0">
                <a:ln>
                  <a:noFill/>
                </a:ln>
                <a:solidFill>
                  <a:srgbClr val="024DA1"/>
                </a:solidFill>
                <a:effectLst/>
                <a:uLnTx/>
                <a:uFillTx/>
                <a:latin typeface="Arial"/>
                <a:ea typeface="Open Sans Semibold" panose="020B0706030804020204" pitchFamily="34" charset="0"/>
                <a:cs typeface="Arial"/>
              </a:rPr>
              <a:t> </a:t>
            </a:r>
            <a:r>
              <a:rPr kumimoji="0" lang="fr-FR" sz="2400" b="1" i="1" u="none" strike="noStrike" kern="1200" cap="none" spc="-150" normalizeH="0" baseline="0" noProof="0" err="1">
                <a:ln>
                  <a:noFill/>
                </a:ln>
                <a:solidFill>
                  <a:srgbClr val="024DA1"/>
                </a:solidFill>
                <a:effectLst/>
                <a:uLnTx/>
                <a:uFillTx/>
                <a:latin typeface="Arial"/>
                <a:ea typeface="Open Sans Semibold" panose="020B0706030804020204" pitchFamily="34" charset="0"/>
                <a:cs typeface="Arial"/>
              </a:rPr>
              <a:t>e</a:t>
            </a:r>
            <a:r>
              <a:rPr kumimoji="0" lang="fr-FR" sz="2400" b="1" i="0" u="none" strike="noStrike" kern="1200" cap="none" spc="-150" normalizeH="0" baseline="0" noProof="0" err="1">
                <a:ln>
                  <a:noFill/>
                </a:ln>
                <a:solidFill>
                  <a:srgbClr val="024DA1"/>
                </a:solidFill>
                <a:effectLst/>
                <a:uLnTx/>
                <a:uFillTx/>
                <a:latin typeface="Arial"/>
                <a:ea typeface="Open Sans Semibold" panose="020B0706030804020204" pitchFamily="34" charset="0"/>
                <a:cs typeface="Arial"/>
              </a:rPr>
              <a:t>xamination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706F7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697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BFD22-B70A-53A9-D773-0C67A83D9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898339-E19A-C8D2-2F7F-6A68412D4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24" y="1215898"/>
            <a:ext cx="8843075" cy="3848637"/>
          </a:xfrm>
          <a:prstGeom prst="rect">
            <a:avLst/>
          </a:prstGeom>
        </p:spPr>
      </p:pic>
      <p:grpSp>
        <p:nvGrpSpPr>
          <p:cNvPr id="2" name="object 2">
            <a:extLst>
              <a:ext uri="{FF2B5EF4-FFF2-40B4-BE49-F238E27FC236}">
                <a16:creationId xmlns:a16="http://schemas.microsoft.com/office/drawing/2014/main" id="{CDBA3F00-CA90-92F1-F481-A4C5DDA1DC64}"/>
              </a:ext>
            </a:extLst>
          </p:cNvPr>
          <p:cNvGrpSpPr/>
          <p:nvPr/>
        </p:nvGrpSpPr>
        <p:grpSpPr>
          <a:xfrm>
            <a:off x="0" y="0"/>
            <a:ext cx="9144000" cy="664369"/>
            <a:chOff x="0" y="0"/>
            <a:chExt cx="12192000" cy="885825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ABE3EBA2-7135-3CFE-2EA3-ED939BA789D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885825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47FCF167-FB69-7C1F-0824-9E1240F6FD2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624" y="190500"/>
              <a:ext cx="1038225" cy="523875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B0FED13-99E4-CFE9-CA30-5403564FD10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72675" y="133286"/>
              <a:ext cx="1747901" cy="65246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8838CD89-D316-B89D-5A2F-24CA3A5C913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77450" y="238125"/>
              <a:ext cx="1504950" cy="409575"/>
            </a:xfrm>
            <a:prstGeom prst="rect">
              <a:avLst/>
            </a:prstGeom>
          </p:spPr>
        </p:pic>
      </p:grpSp>
      <p:sp>
        <p:nvSpPr>
          <p:cNvPr id="11" name="object 8">
            <a:extLst>
              <a:ext uri="{FF2B5EF4-FFF2-40B4-BE49-F238E27FC236}">
                <a16:creationId xmlns:a16="http://schemas.microsoft.com/office/drawing/2014/main" id="{229B1EB7-7477-4B77-C488-8ACA41893E20}"/>
              </a:ext>
            </a:extLst>
          </p:cNvPr>
          <p:cNvSpPr/>
          <p:nvPr/>
        </p:nvSpPr>
        <p:spPr>
          <a:xfrm>
            <a:off x="444150" y="750800"/>
            <a:ext cx="8505825" cy="482203"/>
          </a:xfrm>
          <a:custGeom>
            <a:avLst/>
            <a:gdLst/>
            <a:ahLst/>
            <a:cxnLst/>
            <a:rect l="l" t="t" r="r" b="b"/>
            <a:pathLst>
              <a:path w="11049000" h="352425">
                <a:moveTo>
                  <a:pt x="11049000" y="0"/>
                </a:moveTo>
                <a:lnTo>
                  <a:pt x="0" y="0"/>
                </a:lnTo>
                <a:lnTo>
                  <a:pt x="0" y="352425"/>
                </a:lnTo>
                <a:lnTo>
                  <a:pt x="11049000" y="352425"/>
                </a:lnTo>
                <a:lnTo>
                  <a:pt x="11049000" y="0"/>
                </a:lnTo>
                <a:close/>
              </a:path>
            </a:pathLst>
          </a:custGeom>
          <a:solidFill>
            <a:srgbClr val="344560"/>
          </a:solidFill>
        </p:spPr>
        <p:txBody>
          <a:bodyPr wrap="square" lIns="0" tIns="0" rIns="0" bIns="0" rtlCol="0"/>
          <a:lstStyle/>
          <a:p>
            <a:r>
              <a:rPr kumimoji="0" lang="en-US" sz="2000" b="1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Ex officio examination – scope extended </a:t>
            </a:r>
            <a:endParaRPr sz="16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3D9135C-2C69-0308-2D96-3E74DE62905E}"/>
              </a:ext>
            </a:extLst>
          </p:cNvPr>
          <p:cNvSpPr/>
          <p:nvPr/>
        </p:nvSpPr>
        <p:spPr>
          <a:xfrm>
            <a:off x="6248401" y="2371725"/>
            <a:ext cx="2264568" cy="1143000"/>
          </a:xfrm>
          <a:prstGeom prst="ellipse">
            <a:avLst/>
          </a:prstGeom>
          <a:solidFill>
            <a:srgbClr val="84345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/>
              <a:t>Third Party Observations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1A45206-D58F-1AC8-F1E9-08A022024E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6327141"/>
              </p:ext>
            </p:extLst>
          </p:nvPr>
        </p:nvGraphicFramePr>
        <p:xfrm>
          <a:off x="638175" y="1181661"/>
          <a:ext cx="8505825" cy="3850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id="{CEBB8FFB-D122-9494-A6AD-243D1C0C0716}"/>
              </a:ext>
            </a:extLst>
          </p:cNvPr>
          <p:cNvSpPr/>
          <p:nvPr/>
        </p:nvSpPr>
        <p:spPr>
          <a:xfrm>
            <a:off x="7414374" y="1336911"/>
            <a:ext cx="1204389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/>
              <a:t>NEW!!</a:t>
            </a:r>
          </a:p>
        </p:txBody>
      </p:sp>
    </p:spTree>
    <p:extLst>
      <p:ext uri="{BB962C8B-B14F-4D97-AF65-F5344CB8AC3E}">
        <p14:creationId xmlns:p14="http://schemas.microsoft.com/office/powerpoint/2010/main" val="4168487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70A9A-7B70-C66E-937F-D251C13AC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8D687E4E-E732-CB91-17A2-EB51194F2FD4}"/>
              </a:ext>
            </a:extLst>
          </p:cNvPr>
          <p:cNvGrpSpPr/>
          <p:nvPr/>
        </p:nvGrpSpPr>
        <p:grpSpPr>
          <a:xfrm>
            <a:off x="0" y="0"/>
            <a:ext cx="9144000" cy="664369"/>
            <a:chOff x="0" y="0"/>
            <a:chExt cx="12192000" cy="885825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6EC6C311-C379-F30C-D8E3-B97CABF5A38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885825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FD37A63C-003D-21D5-9094-43C7BC7C9D0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624" y="190500"/>
              <a:ext cx="1038225" cy="523875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8991EEB8-076A-C18E-D738-C7D4998A4B5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72675" y="133286"/>
              <a:ext cx="1747901" cy="65246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029866C6-EFB8-7312-BD91-C947FF4EFCC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77450" y="238125"/>
              <a:ext cx="1504950" cy="409575"/>
            </a:xfrm>
            <a:prstGeom prst="rect">
              <a:avLst/>
            </a:prstGeom>
          </p:spPr>
        </p:pic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3888F327-C8BE-D470-2465-8E3FAECD1CD3}"/>
              </a:ext>
            </a:extLst>
          </p:cNvPr>
          <p:cNvSpPr/>
          <p:nvPr/>
        </p:nvSpPr>
        <p:spPr>
          <a:xfrm>
            <a:off x="400050" y="779648"/>
            <a:ext cx="8286750" cy="264319"/>
          </a:xfrm>
          <a:custGeom>
            <a:avLst/>
            <a:gdLst/>
            <a:ahLst/>
            <a:cxnLst/>
            <a:rect l="l" t="t" r="r" b="b"/>
            <a:pathLst>
              <a:path w="11049000" h="352425">
                <a:moveTo>
                  <a:pt x="11049000" y="0"/>
                </a:moveTo>
                <a:lnTo>
                  <a:pt x="0" y="0"/>
                </a:lnTo>
                <a:lnTo>
                  <a:pt x="0" y="352425"/>
                </a:lnTo>
                <a:lnTo>
                  <a:pt x="11049000" y="352425"/>
                </a:lnTo>
                <a:lnTo>
                  <a:pt x="11049000" y="0"/>
                </a:lnTo>
                <a:close/>
              </a:path>
            </a:pathLst>
          </a:custGeom>
          <a:solidFill>
            <a:srgbClr val="344560"/>
          </a:solidFill>
        </p:spPr>
        <p:txBody>
          <a:bodyPr wrap="square" lIns="0" tIns="0" rIns="0" bIns="0" rtlCol="0"/>
          <a:lstStyle/>
          <a:p>
            <a:pPr marL="85725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-71" normalizeH="0" baseline="0" noProof="0">
                <a:ln>
                  <a:noFill/>
                </a:ln>
                <a:solidFill>
                  <a:srgbClr val="FFFCF6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Arial"/>
              </a:rPr>
              <a:t>Evocation – When does it occur? Further clarification  </a:t>
            </a:r>
            <a:endParaRPr kumimoji="0" lang="en-IE" sz="1500" b="1" i="0" u="none" strike="noStrike" kern="1200" cap="none" spc="-71" normalizeH="0" baseline="0" noProof="0">
              <a:ln>
                <a:noFill/>
              </a:ln>
              <a:solidFill>
                <a:srgbClr val="FFFCF6"/>
              </a:solidFill>
              <a:effectLst/>
              <a:uLnTx/>
              <a:uFillTx/>
              <a:latin typeface="Arial"/>
              <a:ea typeface="Open Sans" panose="020B0606030504020204" pitchFamily="34" charset="0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641DA5-E3C1-BF72-23E5-EB460A05CD6B}"/>
              </a:ext>
            </a:extLst>
          </p:cNvPr>
          <p:cNvGrpSpPr/>
          <p:nvPr/>
        </p:nvGrpSpPr>
        <p:grpSpPr>
          <a:xfrm>
            <a:off x="740913" y="1080516"/>
            <a:ext cx="7789177" cy="4211958"/>
            <a:chOff x="1646373" y="997387"/>
            <a:chExt cx="5894344" cy="443189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3C5FC2D-2268-38CE-B478-73A7996E1854}"/>
                </a:ext>
              </a:extLst>
            </p:cNvPr>
            <p:cNvSpPr/>
            <p:nvPr/>
          </p:nvSpPr>
          <p:spPr>
            <a:xfrm>
              <a:off x="4738579" y="1498648"/>
              <a:ext cx="2802138" cy="1495553"/>
            </a:xfrm>
            <a:prstGeom prst="roundRect">
              <a:avLst>
                <a:gd name="adj" fmla="val 10747"/>
              </a:avLst>
            </a:prstGeom>
            <a:noFill/>
            <a:ln w="57150" cap="flat" cmpd="sng" algn="ctr">
              <a:solidFill>
                <a:srgbClr val="E9C25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kern="0">
                  <a:latin typeface="Arial" panose="020B0604020202020204"/>
                </a:rPr>
                <a:t>Incorporates </a:t>
              </a:r>
              <a:r>
                <a:rPr lang="en-GB" b="1" kern="0">
                  <a:solidFill>
                    <a:srgbClr val="0070C0"/>
                  </a:solidFill>
                  <a:latin typeface="Arial" panose="020B0604020202020204"/>
                </a:rPr>
                <a:t>pa</a:t>
              </a:r>
              <a:r>
                <a:rPr lang="en-GB" b="1" kern="0">
                  <a:solidFill>
                    <a:schemeClr val="tx2">
                      <a:lumMod val="40000"/>
                      <a:lumOff val="60000"/>
                    </a:schemeClr>
                  </a:solidFill>
                  <a:latin typeface="Arial" panose="020B0604020202020204"/>
                </a:rPr>
                <a:t>rt</a:t>
              </a:r>
              <a:r>
                <a:rPr lang="en-GB" sz="1600" kern="0">
                  <a:latin typeface="Arial" panose="020B0604020202020204"/>
                </a:rPr>
                <a:t> of a GI or adjective of the GI name </a:t>
              </a:r>
            </a:p>
            <a:p>
              <a:pPr lvl="0" defTabSz="914400">
                <a:defRPr/>
              </a:pPr>
              <a:r>
                <a:rPr lang="en-GB" sz="1600" kern="0">
                  <a:solidFill>
                    <a:schemeClr val="tx1">
                      <a:lumMod val="75000"/>
                    </a:schemeClr>
                  </a:solidFill>
                  <a:latin typeface="Arial" panose="020B0604020202020204"/>
                </a:rPr>
                <a:t>an</a:t>
              </a:r>
              <a:r>
                <a:rPr lang="en-GB" sz="1600" b="1" kern="0">
                  <a:solidFill>
                    <a:srgbClr val="0070C0"/>
                  </a:solidFill>
                  <a:latin typeface="Arial" panose="020B0604020202020204"/>
                </a:rPr>
                <a:t> </a:t>
              </a:r>
              <a:r>
                <a:rPr lang="en-GB" sz="2400" b="1" kern="0">
                  <a:solidFill>
                    <a:srgbClr val="0070C0"/>
                  </a:solidFill>
                  <a:latin typeface="Chiller" panose="04020404031007020602" pitchFamily="82" charset="0"/>
                </a:rPr>
                <a:t>altered</a:t>
              </a:r>
              <a:r>
                <a:rPr lang="en-GB" sz="1600" kern="0">
                  <a:latin typeface="Arial" panose="020B0604020202020204"/>
                </a:rPr>
                <a:t> GI name or the </a:t>
              </a:r>
              <a:r>
                <a:rPr lang="en-GB" b="1" kern="0">
                  <a:solidFill>
                    <a:srgbClr val="0070C0"/>
                  </a:solidFill>
                  <a:latin typeface="Arial" panose="020B0604020202020204"/>
                </a:rPr>
                <a:t>entire</a:t>
              </a:r>
              <a:r>
                <a:rPr lang="en-GB" sz="1600" kern="0">
                  <a:latin typeface="Arial" panose="020B0604020202020204"/>
                </a:rPr>
                <a:t> GI name which interacts with other elements</a:t>
              </a:r>
              <a:endParaRPr kumimoji="0" lang="en-GB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75A69C9-5A11-4E9A-DF6E-FFAF92EA5ABA}"/>
                </a:ext>
              </a:extLst>
            </p:cNvPr>
            <p:cNvGrpSpPr/>
            <p:nvPr/>
          </p:nvGrpSpPr>
          <p:grpSpPr>
            <a:xfrm>
              <a:off x="1646373" y="1498648"/>
              <a:ext cx="3194134" cy="1813546"/>
              <a:chOff x="2132860" y="1341695"/>
              <a:chExt cx="2519310" cy="1813546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C8016563-4159-EF49-A8E9-9BBB394D491B}"/>
                  </a:ext>
                </a:extLst>
              </p:cNvPr>
              <p:cNvSpPr/>
              <p:nvPr/>
            </p:nvSpPr>
            <p:spPr>
              <a:xfrm>
                <a:off x="2132860" y="1403102"/>
                <a:ext cx="2109809" cy="1196697"/>
              </a:xfrm>
              <a:prstGeom prst="roundRect">
                <a:avLst/>
              </a:prstGeom>
              <a:noFill/>
              <a:ln w="57150" cap="flat" cmpd="sng" algn="ctr">
                <a:solidFill>
                  <a:srgbClr val="E9C25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1423076-5FE5-D328-93A6-3165BBCB7CBD}"/>
                  </a:ext>
                </a:extLst>
              </p:cNvPr>
              <p:cNvSpPr txBox="1"/>
              <p:nvPr/>
            </p:nvSpPr>
            <p:spPr>
              <a:xfrm>
                <a:off x="2236545" y="1341695"/>
                <a:ext cx="2415625" cy="1813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endParaRPr lang="fr-FR" sz="1600" kern="0" dirty="0">
                  <a:latin typeface="Arial" panose="020B0604020202020204"/>
                </a:endParaRPr>
              </a:p>
              <a:p>
                <a:pPr defTabSz="914400">
                  <a:defRPr/>
                </a:pPr>
                <a:r>
                  <a:rPr lang="en-GB" b="1" kern="0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/>
                  </a:rPr>
                  <a:t>directly</a:t>
                </a:r>
                <a:r>
                  <a:rPr lang="en-GB" sz="1600" kern="0" dirty="0">
                    <a:latin typeface="Arial" panose="020B0604020202020204"/>
                  </a:rPr>
                  <a:t> triggers an association</a:t>
                </a:r>
              </a:p>
              <a:p>
                <a:pPr defTabSz="914400">
                  <a:defRPr/>
                </a:pPr>
                <a:r>
                  <a:rPr lang="en-GB" sz="1600" kern="0" dirty="0">
                    <a:latin typeface="Arial" panose="020B0604020202020204"/>
                  </a:rPr>
                  <a:t>with a GI</a:t>
                </a:r>
                <a:endParaRPr lang="fr-FR" sz="1600" kern="0" dirty="0">
                  <a:latin typeface="Arial" panose="020B0604020202020204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400" kern="0" dirty="0">
                  <a:solidFill>
                    <a:srgbClr val="706F73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706F7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fr-FR" sz="1400" kern="0" dirty="0">
                  <a:solidFill>
                    <a:srgbClr val="706F73">
                      <a:lumMod val="75000"/>
                      <a:lumOff val="2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706F7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19288FE-70F2-37DA-EAE8-C056CCF71A38}"/>
                </a:ext>
              </a:extLst>
            </p:cNvPr>
            <p:cNvGrpSpPr/>
            <p:nvPr/>
          </p:nvGrpSpPr>
          <p:grpSpPr>
            <a:xfrm>
              <a:off x="1646373" y="3819899"/>
              <a:ext cx="5842526" cy="1347441"/>
              <a:chOff x="1750001" y="3794480"/>
              <a:chExt cx="5842526" cy="1347441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50D62932-2E9E-E773-20CA-859191B2967E}"/>
                  </a:ext>
                </a:extLst>
              </p:cNvPr>
              <p:cNvSpPr/>
              <p:nvPr/>
            </p:nvSpPr>
            <p:spPr>
              <a:xfrm>
                <a:off x="1762027" y="3794480"/>
                <a:ext cx="5830500" cy="1347441"/>
              </a:xfrm>
              <a:prstGeom prst="roundRect">
                <a:avLst>
                  <a:gd name="adj" fmla="val 7249"/>
                </a:avLst>
              </a:prstGeom>
              <a:noFill/>
              <a:ln w="57150" cap="flat" cmpd="sng" algn="ctr">
                <a:solidFill>
                  <a:srgbClr val="0049A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Rectangle 8">
                <a:extLst>
                  <a:ext uri="{FF2B5EF4-FFF2-40B4-BE49-F238E27FC236}">
                    <a16:creationId xmlns:a16="http://schemas.microsoft.com/office/drawing/2014/main" id="{AE5CBE3F-460F-89E7-9E64-86A69716E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001" y="3799871"/>
                <a:ext cx="2833995" cy="260976"/>
              </a:xfrm>
              <a:custGeom>
                <a:avLst/>
                <a:gdLst>
                  <a:gd name="connsiteX0" fmla="*/ 0 w 1657060"/>
                  <a:gd name="connsiteY0" fmla="*/ 0 h 270030"/>
                  <a:gd name="connsiteX1" fmla="*/ 1657060 w 1657060"/>
                  <a:gd name="connsiteY1" fmla="*/ 0 h 270030"/>
                  <a:gd name="connsiteX2" fmla="*/ 1657060 w 1657060"/>
                  <a:gd name="connsiteY2" fmla="*/ 270030 h 270030"/>
                  <a:gd name="connsiteX3" fmla="*/ 0 w 1657060"/>
                  <a:gd name="connsiteY3" fmla="*/ 270030 h 270030"/>
                  <a:gd name="connsiteX4" fmla="*/ 0 w 1657060"/>
                  <a:gd name="connsiteY4" fmla="*/ 0 h 270030"/>
                  <a:gd name="connsiteX0" fmla="*/ 24143 w 1657060"/>
                  <a:gd name="connsiteY0" fmla="*/ 15090 h 270030"/>
                  <a:gd name="connsiteX1" fmla="*/ 1657060 w 1657060"/>
                  <a:gd name="connsiteY1" fmla="*/ 0 h 270030"/>
                  <a:gd name="connsiteX2" fmla="*/ 1657060 w 1657060"/>
                  <a:gd name="connsiteY2" fmla="*/ 270030 h 270030"/>
                  <a:gd name="connsiteX3" fmla="*/ 0 w 1657060"/>
                  <a:gd name="connsiteY3" fmla="*/ 270030 h 270030"/>
                  <a:gd name="connsiteX4" fmla="*/ 24143 w 1657060"/>
                  <a:gd name="connsiteY4" fmla="*/ 15090 h 270030"/>
                  <a:gd name="connsiteX0" fmla="*/ 24143 w 1657060"/>
                  <a:gd name="connsiteY0" fmla="*/ 6036 h 260976"/>
                  <a:gd name="connsiteX1" fmla="*/ 1629900 w 1657060"/>
                  <a:gd name="connsiteY1" fmla="*/ 0 h 260976"/>
                  <a:gd name="connsiteX2" fmla="*/ 1657060 w 1657060"/>
                  <a:gd name="connsiteY2" fmla="*/ 260976 h 260976"/>
                  <a:gd name="connsiteX3" fmla="*/ 0 w 1657060"/>
                  <a:gd name="connsiteY3" fmla="*/ 260976 h 260976"/>
                  <a:gd name="connsiteX4" fmla="*/ 24143 w 1657060"/>
                  <a:gd name="connsiteY4" fmla="*/ 6036 h 260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7060" h="260976">
                    <a:moveTo>
                      <a:pt x="24143" y="6036"/>
                    </a:moveTo>
                    <a:lnTo>
                      <a:pt x="1629900" y="0"/>
                    </a:lnTo>
                    <a:lnTo>
                      <a:pt x="1657060" y="260976"/>
                    </a:lnTo>
                    <a:lnTo>
                      <a:pt x="0" y="260976"/>
                    </a:lnTo>
                    <a:lnTo>
                      <a:pt x="24143" y="6036"/>
                    </a:lnTo>
                    <a:close/>
                  </a:path>
                </a:pathLst>
              </a:custGeom>
              <a:solidFill>
                <a:srgbClr val="0049A2"/>
              </a:solidFill>
              <a:ln>
                <a:noFill/>
              </a:ln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500" b="1" i="0" u="none" strike="noStrike" kern="0" cap="none" spc="-71" normalizeH="0" baseline="0" noProof="0" err="1">
                    <a:ln>
                      <a:noFill/>
                    </a:ln>
                    <a:solidFill>
                      <a:srgbClr val="FFFCF6"/>
                    </a:solidFill>
                    <a:effectLst/>
                    <a:uLnTx/>
                    <a:uFillTx/>
                    <a:latin typeface="Arial"/>
                    <a:ea typeface="Open Sans" panose="020B0606030504020204" pitchFamily="34" charset="0"/>
                    <a:cs typeface="Arial"/>
                  </a:rPr>
                  <a:t>Examples</a:t>
                </a:r>
                <a:endParaRPr kumimoji="0" lang="en-IE" sz="1500" b="1" i="0" u="none" strike="noStrike" kern="0" cap="none" spc="-71" normalizeH="0" baseline="0" noProof="0">
                  <a:ln>
                    <a:noFill/>
                  </a:ln>
                  <a:solidFill>
                    <a:srgbClr val="FFFCF6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8F3AE0-CE38-7FE5-1384-2FBB127A5620}"/>
                </a:ext>
              </a:extLst>
            </p:cNvPr>
            <p:cNvSpPr txBox="1"/>
            <p:nvPr/>
          </p:nvSpPr>
          <p:spPr>
            <a:xfrm>
              <a:off x="1664385" y="4166272"/>
              <a:ext cx="5604772" cy="1263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6F73"/>
                  </a:solidFill>
                  <a:effectLst/>
                  <a:uLnTx/>
                  <a:uFillTx/>
                  <a:latin typeface="Arial" panose="020B0604020202020204"/>
                </a:rPr>
                <a:t>Riojano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6F73"/>
                  </a:solidFill>
                  <a:effectLst/>
                  <a:uLnTx/>
                  <a:uFillTx/>
                  <a:latin typeface="Arial" panose="020B0604020202020204"/>
                </a:rPr>
                <a:t> </a:t>
              </a: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06F73"/>
                  </a:solidFill>
                  <a:effectLst/>
                  <a:uLnTx/>
                  <a:uFillTx/>
                  <a:latin typeface="Arial" panose="020B0604020202020204"/>
                </a:rPr>
                <a:t>/ </a:t>
              </a: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/>
                </a:rPr>
                <a:t>La Rioja </a:t>
              </a: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06F73"/>
                  </a:solidFill>
                  <a:effectLst/>
                  <a:uLnTx/>
                  <a:uFillTx/>
                  <a:latin typeface="Arial" panose="020B0604020202020204"/>
                </a:rPr>
                <a:t>(GI)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b="1" kern="0" dirty="0" err="1">
                  <a:solidFill>
                    <a:srgbClr val="706F73"/>
                  </a:solidFill>
                  <a:latin typeface="Arial" panose="020B0604020202020204"/>
                </a:rPr>
                <a:t>Roqueforino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6F73"/>
                  </a:solidFill>
                  <a:effectLst/>
                  <a:uLnTx/>
                  <a:uFillTx/>
                  <a:latin typeface="Arial" panose="020B0604020202020204"/>
                </a:rPr>
                <a:t> </a:t>
              </a: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06F73"/>
                  </a:solidFill>
                  <a:effectLst/>
                  <a:uLnTx/>
                  <a:uFillTx/>
                  <a:latin typeface="Arial" panose="020B0604020202020204"/>
                </a:rPr>
                <a:t>/ </a:t>
              </a:r>
              <a:r>
                <a:rPr lang="fr-FR" kern="0" dirty="0">
                  <a:solidFill>
                    <a:srgbClr val="009900"/>
                  </a:solidFill>
                  <a:latin typeface="Arial" panose="020B0604020202020204"/>
                </a:rPr>
                <a:t>Roquefort</a:t>
              </a: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/>
                </a:rPr>
                <a:t>  </a:t>
              </a: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06F73"/>
                  </a:solidFill>
                  <a:effectLst/>
                  <a:uLnTx/>
                  <a:uFillTx/>
                  <a:latin typeface="Arial" panose="020B0604020202020204"/>
                </a:rPr>
                <a:t>(GI)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6F73"/>
                  </a:solidFill>
                  <a:effectLst/>
                  <a:uLnTx/>
                  <a:uFillTx/>
                  <a:latin typeface="Arial" panose="020B0604020202020204"/>
                </a:rPr>
                <a:t>Prux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06F73"/>
                  </a:solidFill>
                  <a:effectLst/>
                  <a:uLnTx/>
                  <a:uFillTx/>
                  <a:latin typeface="Arial" panose="020B0604020202020204"/>
                </a:rPr>
                <a:t> Manchego </a:t>
              </a:r>
              <a:r>
                <a:rPr lang="fr-FR" kern="0" dirty="0">
                  <a:solidFill>
                    <a:srgbClr val="706F73"/>
                  </a:solidFill>
                  <a:latin typeface="Arial" panose="020B0604020202020204"/>
                </a:rPr>
                <a:t>/ </a:t>
              </a:r>
              <a:r>
                <a:rPr lang="fr-FR" kern="0" dirty="0" err="1">
                  <a:solidFill>
                    <a:srgbClr val="009900"/>
                  </a:solidFill>
                  <a:latin typeface="Arial" panose="020B0604020202020204"/>
                </a:rPr>
                <a:t>Queso</a:t>
              </a:r>
              <a:r>
                <a:rPr lang="fr-FR" kern="0" dirty="0">
                  <a:solidFill>
                    <a:srgbClr val="009900"/>
                  </a:solidFill>
                  <a:latin typeface="Arial" panose="020B0604020202020204"/>
                </a:rPr>
                <a:t> Manchego </a:t>
              </a:r>
              <a:r>
                <a:rPr lang="fr-FR" kern="0" dirty="0">
                  <a:solidFill>
                    <a:srgbClr val="706F73"/>
                  </a:solidFill>
                  <a:latin typeface="Arial" panose="020B0604020202020204"/>
                </a:rPr>
                <a:t>(GI)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706F73"/>
                </a:solidFill>
                <a:effectLst/>
                <a:uLnTx/>
                <a:uFillTx/>
                <a:latin typeface="Arial" panose="020B060402020202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 dirty="0">
                <a:ln>
                  <a:noFill/>
                </a:ln>
                <a:solidFill>
                  <a:srgbClr val="706F73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B91B579-8B95-5DE5-B56F-A917909BA438}"/>
                </a:ext>
              </a:extLst>
            </p:cNvPr>
            <p:cNvSpPr/>
            <p:nvPr/>
          </p:nvSpPr>
          <p:spPr>
            <a:xfrm>
              <a:off x="2694244" y="997387"/>
              <a:ext cx="3639437" cy="409036"/>
            </a:xfrm>
            <a:prstGeom prst="roundRect">
              <a:avLst>
                <a:gd name="adj" fmla="val 11471"/>
              </a:avLst>
            </a:prstGeom>
            <a:solidFill>
              <a:srgbClr val="ECC24A"/>
            </a:solidFill>
            <a:ln w="9525" cap="flat" cmpd="sng" algn="ctr">
              <a:solidFill>
                <a:srgbClr val="ECC24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0" cap="none" spc="-71" normalizeH="0" baseline="0" noProof="0">
                  <a:ln>
                    <a:noFill/>
                  </a:ln>
                  <a:solidFill>
                    <a:srgbClr val="FFFCF6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/>
                </a:rPr>
                <a:t>When a T</a:t>
              </a:r>
              <a:r>
                <a:rPr lang="en-IE" b="1" kern="0" spc="-71" err="1">
                  <a:solidFill>
                    <a:srgbClr val="FFFCF6"/>
                  </a:solidFill>
                  <a:latin typeface="Arial" panose="020B0604020202020204"/>
                  <a:ea typeface="Open Sans" panose="020B0606030504020204" pitchFamily="34" charset="0"/>
                  <a:cs typeface="Arial"/>
                </a:rPr>
                <a:t>rade</a:t>
              </a:r>
              <a:r>
                <a:rPr lang="en-IE" b="1" kern="0" spc="-71">
                  <a:solidFill>
                    <a:srgbClr val="FFFCF6"/>
                  </a:solidFill>
                  <a:latin typeface="Arial" panose="020B0604020202020204"/>
                  <a:ea typeface="Open Sans" panose="020B0606030504020204" pitchFamily="34" charset="0"/>
                  <a:cs typeface="Arial"/>
                </a:rPr>
                <a:t> Mark </a:t>
              </a:r>
              <a:r>
                <a:rPr kumimoji="0" lang="en-IE" sz="1800" b="1" i="0" u="none" strike="noStrike" kern="0" cap="none" spc="-71" normalizeH="0" baseline="0" noProof="0">
                  <a:ln>
                    <a:noFill/>
                  </a:ln>
                  <a:solidFill>
                    <a:srgbClr val="FFFCF6"/>
                  </a:solidFill>
                  <a:effectLst/>
                  <a:uLnTx/>
                  <a:uFillTx/>
                  <a:latin typeface="Arial" panose="020B0604020202020204"/>
                  <a:ea typeface="Open Sans" panose="020B0606030504020204" pitchFamily="34" charset="0"/>
                  <a:cs typeface="Arial"/>
                </a:rPr>
                <a:t> 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sp>
        <p:nvSpPr>
          <p:cNvPr id="11" name="Star: 7 Points 10">
            <a:extLst>
              <a:ext uri="{FF2B5EF4-FFF2-40B4-BE49-F238E27FC236}">
                <a16:creationId xmlns:a16="http://schemas.microsoft.com/office/drawing/2014/main" id="{E12ACAEB-A9F1-C16F-1889-104F298BF86C}"/>
              </a:ext>
            </a:extLst>
          </p:cNvPr>
          <p:cNvSpPr/>
          <p:nvPr/>
        </p:nvSpPr>
        <p:spPr>
          <a:xfrm rot="793582">
            <a:off x="5442875" y="2888430"/>
            <a:ext cx="2754378" cy="2078245"/>
          </a:xfrm>
          <a:prstGeom prst="star7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>
                <a:latin typeface="Arial" panose="020B0604020202020204" pitchFamily="34" charset="0"/>
                <a:cs typeface="Arial" panose="020B0604020202020204" pitchFamily="34" charset="0"/>
              </a:rPr>
              <a:t>Trade Mark </a:t>
            </a:r>
          </a:p>
          <a:p>
            <a:pPr algn="ctr"/>
            <a:r>
              <a:rPr lang="fr-FR" sz="2000" b="1" err="1">
                <a:latin typeface="Arial" panose="020B0604020202020204" pitchFamily="34" charset="0"/>
                <a:cs typeface="Arial" panose="020B0604020202020204" pitchFamily="34" charset="0"/>
              </a:rPr>
              <a:t>refused</a:t>
            </a:r>
            <a:r>
              <a:rPr lang="fr-FR" sz="2000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IE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76106B-AECA-5368-18C6-31DECA12D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231" y="1043967"/>
            <a:ext cx="8349569" cy="40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64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480DBB4-A9BB-E614-D626-52CFBFF05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52962577-8E44-3BC3-2D49-50BD25CCE21B}"/>
              </a:ext>
            </a:extLst>
          </p:cNvPr>
          <p:cNvGrpSpPr/>
          <p:nvPr/>
        </p:nvGrpSpPr>
        <p:grpSpPr>
          <a:xfrm>
            <a:off x="0" y="0"/>
            <a:ext cx="9144000" cy="664369"/>
            <a:chOff x="0" y="0"/>
            <a:chExt cx="12192000" cy="885825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7269C32C-43D8-25AB-9F35-D9E16610EBC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885825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9840B0DE-4ADC-3963-ADE3-0E600F296DE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624" y="190500"/>
              <a:ext cx="1038225" cy="523875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805119BE-CCE9-5D89-F383-18EB8A7F3C8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72675" y="133286"/>
              <a:ext cx="1747901" cy="65246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2A428A70-9C5E-47F4-548D-3A7C3AE3224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77450" y="238125"/>
              <a:ext cx="1504950" cy="409575"/>
            </a:xfrm>
            <a:prstGeom prst="rect">
              <a:avLst/>
            </a:prstGeom>
          </p:spPr>
        </p:pic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F7FCFA4-163B-6864-2AA7-656CFC355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919113"/>
              </p:ext>
            </p:extLst>
          </p:nvPr>
        </p:nvGraphicFramePr>
        <p:xfrm>
          <a:off x="180975" y="1145460"/>
          <a:ext cx="8505825" cy="39244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362325">
                  <a:extLst>
                    <a:ext uri="{9D8B030D-6E8A-4147-A177-3AD203B41FA5}">
                      <a16:colId xmlns:a16="http://schemas.microsoft.com/office/drawing/2014/main" val="428778869"/>
                    </a:ext>
                  </a:extLst>
                </a:gridCol>
                <a:gridCol w="2713121">
                  <a:extLst>
                    <a:ext uri="{9D8B030D-6E8A-4147-A177-3AD203B41FA5}">
                      <a16:colId xmlns:a16="http://schemas.microsoft.com/office/drawing/2014/main" val="2369781730"/>
                    </a:ext>
                  </a:extLst>
                </a:gridCol>
                <a:gridCol w="2430379">
                  <a:extLst>
                    <a:ext uri="{9D8B030D-6E8A-4147-A177-3AD203B41FA5}">
                      <a16:colId xmlns:a16="http://schemas.microsoft.com/office/drawing/2014/main" val="262180551"/>
                    </a:ext>
                  </a:extLst>
                </a:gridCol>
              </a:tblGrid>
              <a:tr h="833644">
                <a:tc rowSpan="3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IE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IE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en-IE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</a:t>
                      </a:r>
                      <a:r>
                        <a:rPr lang="en-IE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 of the GI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IE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Art. 26(1)(a)</a:t>
                      </a:r>
                      <a:r>
                        <a:rPr lang="en-IE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Reg 2024/1143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Art. 40(1)(a) </a:t>
                      </a:r>
                      <a:r>
                        <a:rPr lang="en-IE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Reg 2023/2411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‘Roquefort Elisabeth’</a:t>
                      </a:r>
                      <a:endParaRPr lang="en-IE" sz="18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IE" sz="1600" b="1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980" marR="659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IE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Identical goods and related services</a:t>
                      </a:r>
                      <a:endParaRPr lang="en-IE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980" marR="659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IE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be restricted </a:t>
                      </a:r>
                    </a:p>
                    <a:p>
                      <a:endParaRPr lang="en-IE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980" marR="659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850000"/>
                  </a:ext>
                </a:extLst>
              </a:tr>
              <a:tr h="394806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Comparable goods </a:t>
                      </a:r>
                      <a:endParaRPr lang="en-IE" sz="18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980" marR="659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IE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IE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IE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IE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IE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IE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Restriction not possible </a:t>
                      </a:r>
                    </a:p>
                    <a:p>
                      <a:endParaRPr lang="en-IE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IE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5980" marR="659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11007"/>
                  </a:ext>
                </a:extLst>
              </a:tr>
              <a:tr h="89769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Processed goods (GI product is ingredient)</a:t>
                      </a:r>
                      <a:endParaRPr lang="en-IE" sz="18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980" marR="659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5980" marR="659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413722"/>
                  </a:ext>
                </a:extLst>
              </a:tr>
              <a:tr h="1790790">
                <a:tc>
                  <a:txBody>
                    <a:bodyPr/>
                    <a:lstStyle/>
                    <a:p>
                      <a:r>
                        <a:rPr lang="en-IE" sz="1000" dirty="0">
                          <a:effectLst/>
                        </a:rPr>
                        <a:t>  </a:t>
                      </a:r>
                    </a:p>
                    <a:p>
                      <a:pPr algn="ctr"/>
                      <a:r>
                        <a:rPr lang="en-IE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en-IE" sz="1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EVOCATION</a:t>
                      </a:r>
                      <a:r>
                        <a:rPr lang="en-IE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 of the GI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IE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Art. 26(1)(b)</a:t>
                      </a:r>
                      <a:r>
                        <a:rPr lang="en-IE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Reg 2024/1143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Art. 40(1)(b) </a:t>
                      </a:r>
                      <a:r>
                        <a:rPr lang="en-IE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Reg 2023/2411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IE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‘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Roqueforino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’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IE" sz="1000" b="0" dirty="0">
                          <a:effectLst/>
                        </a:rPr>
                        <a:t> </a:t>
                      </a:r>
                      <a:endParaRPr lang="en-IE" sz="1200" b="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5980" marR="659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0" dirty="0">
                        <a:effectLst/>
                      </a:endParaRPr>
                    </a:p>
                    <a:p>
                      <a:endParaRPr lang="en-IE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IE" sz="2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  <a:r>
                        <a:rPr lang="en-IE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goods or services </a:t>
                      </a:r>
                    </a:p>
                  </a:txBody>
                  <a:tcPr marL="65980" marR="659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5980" marR="659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809949"/>
                  </a:ext>
                </a:extLst>
              </a:tr>
            </a:tbl>
          </a:graphicData>
        </a:graphic>
      </p:graphicFrame>
      <p:sp>
        <p:nvSpPr>
          <p:cNvPr id="7" name="object 8">
            <a:extLst>
              <a:ext uri="{FF2B5EF4-FFF2-40B4-BE49-F238E27FC236}">
                <a16:creationId xmlns:a16="http://schemas.microsoft.com/office/drawing/2014/main" id="{627730FF-A47B-E261-4452-D6BCA8229AF0}"/>
              </a:ext>
            </a:extLst>
          </p:cNvPr>
          <p:cNvSpPr/>
          <p:nvPr/>
        </p:nvSpPr>
        <p:spPr>
          <a:xfrm>
            <a:off x="180975" y="689277"/>
            <a:ext cx="8505825" cy="482203"/>
          </a:xfrm>
          <a:custGeom>
            <a:avLst/>
            <a:gdLst/>
            <a:ahLst/>
            <a:cxnLst/>
            <a:rect l="l" t="t" r="r" b="b"/>
            <a:pathLst>
              <a:path w="11049000" h="352425">
                <a:moveTo>
                  <a:pt x="11049000" y="0"/>
                </a:moveTo>
                <a:lnTo>
                  <a:pt x="0" y="0"/>
                </a:lnTo>
                <a:lnTo>
                  <a:pt x="0" y="352425"/>
                </a:lnTo>
                <a:lnTo>
                  <a:pt x="11049000" y="352425"/>
                </a:lnTo>
                <a:lnTo>
                  <a:pt x="11049000" y="0"/>
                </a:lnTo>
                <a:close/>
              </a:path>
            </a:pathLst>
          </a:custGeom>
          <a:solidFill>
            <a:srgbClr val="344560"/>
          </a:solidFill>
        </p:spPr>
        <p:txBody>
          <a:bodyPr wrap="square" lIns="0" tIns="0" rIns="0" bIns="0" rtlCol="0"/>
          <a:lstStyle/>
          <a:p>
            <a:r>
              <a:rPr kumimoji="0" lang="en-US" sz="20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Trade Marks vs GI: </a:t>
            </a:r>
            <a:r>
              <a:rPr lang="en-US" sz="2000" b="1" spc="-70" dirty="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</a:rPr>
              <a:t>when can a restriction overcome the objection?</a:t>
            </a:r>
            <a:endParaRPr sz="1600" dirty="0"/>
          </a:p>
        </p:txBody>
      </p:sp>
      <p:pic>
        <p:nvPicPr>
          <p:cNvPr id="9" name="Graphic 8" descr="Jail with solid fill">
            <a:extLst>
              <a:ext uri="{FF2B5EF4-FFF2-40B4-BE49-F238E27FC236}">
                <a16:creationId xmlns:a16="http://schemas.microsoft.com/office/drawing/2014/main" id="{1AAEAF5A-7CFE-BCBA-8446-AC864E2CF5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00851" y="24431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60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C620E-EDFA-6E84-F1D7-EE50AE417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0D109B11-1FA3-5087-9342-773C18FC53F0}"/>
              </a:ext>
            </a:extLst>
          </p:cNvPr>
          <p:cNvGrpSpPr/>
          <p:nvPr/>
        </p:nvGrpSpPr>
        <p:grpSpPr>
          <a:xfrm>
            <a:off x="0" y="0"/>
            <a:ext cx="9144000" cy="664369"/>
            <a:chOff x="0" y="0"/>
            <a:chExt cx="12192000" cy="885825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31ECA115-5700-4CD1-91FD-F871EAF61A1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885825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BC789996-A337-070A-85A0-4B7F463F7BB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624" y="190500"/>
              <a:ext cx="1038225" cy="523875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AC441336-25C0-BC9E-9B34-8C43243ABB8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72675" y="133286"/>
              <a:ext cx="1747901" cy="65246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9B1F2782-AFBB-B0CE-7FDD-564A70E52ED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77450" y="238125"/>
              <a:ext cx="1504950" cy="409575"/>
            </a:xfrm>
            <a:prstGeom prst="rect">
              <a:avLst/>
            </a:prstGeom>
          </p:spPr>
        </p:pic>
      </p:grp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33537F5E-4130-7960-48F1-2C0CFFD3CB56}"/>
              </a:ext>
            </a:extLst>
          </p:cNvPr>
          <p:cNvSpPr/>
          <p:nvPr/>
        </p:nvSpPr>
        <p:spPr>
          <a:xfrm>
            <a:off x="569589" y="2150553"/>
            <a:ext cx="813600" cy="812289"/>
          </a:xfrm>
          <a:prstGeom prst="flowChartConnector">
            <a:avLst/>
          </a:prstGeom>
          <a:solidFill>
            <a:srgbClr val="E9C2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23FDAA-C26D-C277-CCC3-AF4C8538BA3C}"/>
              </a:ext>
            </a:extLst>
          </p:cNvPr>
          <p:cNvSpPr txBox="1"/>
          <p:nvPr/>
        </p:nvSpPr>
        <p:spPr>
          <a:xfrm>
            <a:off x="1649538" y="2250511"/>
            <a:ext cx="5075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50" normalizeH="0" baseline="0" noProof="0">
                <a:ln>
                  <a:noFill/>
                </a:ln>
                <a:solidFill>
                  <a:srgbClr val="024DA1"/>
                </a:solidFill>
                <a:effectLst/>
                <a:uLnTx/>
                <a:uFillTx/>
                <a:latin typeface="Arial"/>
                <a:ea typeface="Open Sans Semibold" panose="020B0706030804020204" pitchFamily="34" charset="0"/>
                <a:cs typeface="Arial"/>
              </a:rPr>
              <a:t>GIs as Prior Rights in adversarial proceedings 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706F7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096F2B-8D13-6647-FC90-ED3EC46964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913" y="664368"/>
            <a:ext cx="6543086" cy="447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05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2FDA8C-11BD-130E-3649-43023297F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0FF9A649-30CB-AEB7-A3D1-2E166C3D212D}"/>
              </a:ext>
            </a:extLst>
          </p:cNvPr>
          <p:cNvGrpSpPr/>
          <p:nvPr/>
        </p:nvGrpSpPr>
        <p:grpSpPr>
          <a:xfrm>
            <a:off x="0" y="0"/>
            <a:ext cx="9144000" cy="664369"/>
            <a:chOff x="0" y="0"/>
            <a:chExt cx="12192000" cy="885825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01212566-473D-B2DF-B154-5287FB60597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885825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FDC96C72-933D-A563-79CF-F0E07B1A2B1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624" y="190500"/>
              <a:ext cx="1038225" cy="523875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0146726D-1A5F-205F-41E1-AF489913A14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72675" y="133286"/>
              <a:ext cx="1747901" cy="65246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B7FFEBF5-DBC9-3739-91F9-228DA89828F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77450" y="238125"/>
              <a:ext cx="1504950" cy="409575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1A7841-D64B-D5DE-485C-8BB1B920C437}"/>
              </a:ext>
            </a:extLst>
          </p:cNvPr>
          <p:cNvSpPr/>
          <p:nvPr/>
        </p:nvSpPr>
        <p:spPr>
          <a:xfrm>
            <a:off x="323569" y="807244"/>
            <a:ext cx="8466863" cy="3943454"/>
          </a:xfrm>
          <a:prstGeom prst="roundRect">
            <a:avLst/>
          </a:prstGeom>
          <a:noFill/>
          <a:ln>
            <a:noFill/>
          </a:ln>
          <a:effectLst/>
        </p:spPr>
        <p:txBody>
          <a:bodyPr lIns="91440" tIns="45720" rIns="91440" bIns="45720" rtlCol="0" anchor="ctr"/>
          <a:lstStyle/>
          <a:p>
            <a:pPr marL="285750" indent="-285750" defTabSz="914400">
              <a:buFont typeface="Arial"/>
              <a:buChar char="•"/>
              <a:defRPr/>
            </a:pPr>
            <a:endParaRPr lang="en-IE" b="0" u="none" strike="noStrike" kern="0" cap="none" spc="0" normalizeH="0" baseline="0" noProof="0" dirty="0">
              <a:ln>
                <a:noFill/>
              </a:ln>
              <a:solidFill>
                <a:srgbClr val="38373A"/>
              </a:solidFill>
              <a:effectLst/>
              <a:uLnTx/>
              <a:uFillTx/>
              <a:latin typeface="Arial"/>
              <a:cs typeface="Arial" panose="020B0604020202020204"/>
            </a:endParaRPr>
          </a:p>
          <a:p>
            <a:pPr marL="742950" lvl="1" indent="-285750" defTabSz="914400">
              <a:buFont typeface="Courier New"/>
              <a:buChar char="o"/>
              <a:defRPr/>
            </a:pPr>
            <a:endParaRPr lang="en-IE" kern="0" dirty="0">
              <a:solidFill>
                <a:srgbClr val="38373A"/>
              </a:solidFill>
              <a:latin typeface="Arial" panose="020B0604020202020204"/>
              <a:cs typeface="Arial" panose="020B0604020202020204"/>
            </a:endParaRPr>
          </a:p>
          <a:p>
            <a:pPr marL="742950" lvl="1" indent="-285750" defTabSz="914400">
              <a:buFont typeface="Courier New"/>
              <a:buChar char="o"/>
              <a:defRPr/>
            </a:pPr>
            <a:r>
              <a:rPr lang="en-IE" b="1" kern="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Opponent/Invalidity applicant can argue the case</a:t>
            </a:r>
            <a:endParaRPr lang="en-US" b="1" kern="0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marL="742950" lvl="1" indent="-285750" defTabSz="914400">
              <a:buFont typeface="Courier New"/>
              <a:buChar char="o"/>
              <a:defRPr/>
            </a:pPr>
            <a:r>
              <a:rPr lang="en-IE" b="1" kern="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Opponent has the</a:t>
            </a:r>
            <a:r>
              <a:rPr lang="en-IE" b="1" kern="0" dirty="0">
                <a:solidFill>
                  <a:srgbClr val="38373A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IE" b="1" kern="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last</a:t>
            </a:r>
            <a:r>
              <a:rPr lang="en-IE" kern="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IE" sz="2400" b="1" i="1" kern="0" dirty="0">
                <a:solidFill>
                  <a:schemeClr val="bg1"/>
                </a:solidFill>
                <a:latin typeface="Bradley Hand ITC"/>
                <a:cs typeface="Arial" panose="020B0604020202020204"/>
              </a:rPr>
              <a:t>word</a:t>
            </a:r>
            <a:endParaRPr lang="en-IE" kern="0" dirty="0">
              <a:solidFill>
                <a:srgbClr val="706F73">
                  <a:lumMod val="50000"/>
                </a:srgbClr>
              </a:solidFill>
              <a:latin typeface="Arial" panose="020B0604020202020204"/>
            </a:endParaRPr>
          </a:p>
          <a:p>
            <a:pPr lvl="1" defTabSz="914400">
              <a:defRPr/>
            </a:pPr>
            <a:endParaRPr lang="en-IE" kern="0" dirty="0">
              <a:solidFill>
                <a:srgbClr val="706F73">
                  <a:lumMod val="50000"/>
                </a:srgbClr>
              </a:solidFill>
              <a:latin typeface="Arial" panose="020B0604020202020204"/>
              <a:cs typeface="Arial" panose="020B0604020202020204"/>
            </a:endParaRPr>
          </a:p>
          <a:p>
            <a:pPr marL="742950" lvl="1" indent="-285750" defTabSz="914400">
              <a:buFont typeface="Courier New"/>
              <a:buChar char="o"/>
              <a:defRPr/>
            </a:pPr>
            <a:r>
              <a:rPr kumimoji="0" lang="en-IE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Reputation </a:t>
            </a:r>
            <a:r>
              <a:rPr kumimoji="0" lang="en-I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dley Hand ITC"/>
              </a:rPr>
              <a:t>matters</a:t>
            </a:r>
            <a:r>
              <a:rPr kumimoji="0" lang="en-IE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but evidence of exploitation </a:t>
            </a:r>
            <a:r>
              <a:rPr lang="en-IE" b="1" kern="0" dirty="0">
                <a:solidFill>
                  <a:schemeClr val="bg1"/>
                </a:solidFill>
                <a:latin typeface="Arial" panose="020B0604020202020204"/>
              </a:rPr>
              <a:t>needed</a:t>
            </a:r>
            <a:endParaRPr lang="en-IE" b="1" kern="0" dirty="0">
              <a:solidFill>
                <a:schemeClr val="bg1"/>
              </a:solidFill>
              <a:latin typeface="Arial" panose="020B0604020202020204"/>
              <a:cs typeface="Arial"/>
            </a:endParaRPr>
          </a:p>
          <a:p>
            <a:pPr marL="742950" marR="0" lvl="1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pPr>
            <a:r>
              <a:rPr lang="en-IE" b="1" kern="0" dirty="0">
                <a:solidFill>
                  <a:schemeClr val="bg1"/>
                </a:solidFill>
                <a:latin typeface="Arial" panose="020B0604020202020204"/>
              </a:rPr>
              <a:t>Notoriety of GI can also be proven and have </a:t>
            </a:r>
            <a:r>
              <a:rPr lang="en-IE" sz="2400" b="1" kern="0" dirty="0">
                <a:solidFill>
                  <a:schemeClr val="bg1"/>
                </a:solidFill>
                <a:latin typeface="Bradley Hand ITC"/>
              </a:rPr>
              <a:t>impact</a:t>
            </a:r>
            <a:endParaRPr lang="en-IE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radley Hand ITC"/>
              <a:cs typeface="Arial" panose="020B0604020202020204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IE" sz="1800" b="1" i="0" u="none" strike="noStrike" kern="0" cap="none" spc="0" normalizeH="0" baseline="0" noProof="0" dirty="0">
              <a:ln>
                <a:noFill/>
              </a:ln>
              <a:solidFill>
                <a:srgbClr val="706F73">
                  <a:lumMod val="50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⚠</a:t>
            </a:r>
            <a:r>
              <a:rPr kumimoji="0" lang="en-I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IE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Presumption resulting from restriction can be </a:t>
            </a:r>
            <a:r>
              <a:rPr kumimoji="0" lang="en-IE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dley Hand ITC"/>
              </a:rPr>
              <a:t>rebutted</a:t>
            </a:r>
            <a:endParaRPr lang="en-IE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radley Hand ITC"/>
              <a:cs typeface="Arial" panose="020B0604020202020204"/>
            </a:endParaRP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57CE7D45-F56E-E712-8E1F-98DF226F4BAA}"/>
              </a:ext>
            </a:extLst>
          </p:cNvPr>
          <p:cNvSpPr/>
          <p:nvPr/>
        </p:nvSpPr>
        <p:spPr>
          <a:xfrm>
            <a:off x="180975" y="741275"/>
            <a:ext cx="8505825" cy="482203"/>
          </a:xfrm>
          <a:custGeom>
            <a:avLst/>
            <a:gdLst/>
            <a:ahLst/>
            <a:cxnLst/>
            <a:rect l="l" t="t" r="r" b="b"/>
            <a:pathLst>
              <a:path w="11049000" h="352425">
                <a:moveTo>
                  <a:pt x="11049000" y="0"/>
                </a:moveTo>
                <a:lnTo>
                  <a:pt x="0" y="0"/>
                </a:lnTo>
                <a:lnTo>
                  <a:pt x="0" y="352425"/>
                </a:lnTo>
                <a:lnTo>
                  <a:pt x="11049000" y="352425"/>
                </a:lnTo>
                <a:lnTo>
                  <a:pt x="11049000" y="0"/>
                </a:lnTo>
                <a:close/>
              </a:path>
            </a:pathLst>
          </a:custGeom>
          <a:solidFill>
            <a:srgbClr val="344560"/>
          </a:solidFill>
        </p:spPr>
        <p:txBody>
          <a:bodyPr wrap="square" lIns="0" tIns="0" rIns="0" bIns="0" rtlCol="0" anchor="t"/>
          <a:lstStyle/>
          <a:p>
            <a:r>
              <a:rPr lang="en-US" sz="2000" b="1" spc="-7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</a:rPr>
              <a:t> Why relative grounds disputes still matter?</a:t>
            </a:r>
            <a:endParaRPr sz="16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9426929-4E02-050C-5A3C-25B0D0DB3B7D}"/>
              </a:ext>
            </a:extLst>
          </p:cNvPr>
          <p:cNvSpPr/>
          <p:nvPr/>
        </p:nvSpPr>
        <p:spPr>
          <a:xfrm rot="519656">
            <a:off x="7557568" y="3258799"/>
            <a:ext cx="1609737" cy="1158674"/>
          </a:xfrm>
          <a:prstGeom prst="ellipse">
            <a:avLst/>
          </a:prstGeom>
          <a:solidFill>
            <a:srgbClr val="843458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E" sz="1200" dirty="0">
                <a:latin typeface="Arial"/>
                <a:cs typeface="Arial"/>
              </a:rPr>
              <a:t>Nero Champagne judgment </a:t>
            </a:r>
            <a:r>
              <a:rPr lang="en-IE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impact</a:t>
            </a:r>
          </a:p>
        </p:txBody>
      </p:sp>
      <p:pic>
        <p:nvPicPr>
          <p:cNvPr id="8" name="Graphic 7" descr="Judge female outline">
            <a:extLst>
              <a:ext uri="{FF2B5EF4-FFF2-40B4-BE49-F238E27FC236}">
                <a16:creationId xmlns:a16="http://schemas.microsoft.com/office/drawing/2014/main" id="{E804C5E6-A084-BF9D-775D-34C382B16E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7209" y="1902287"/>
            <a:ext cx="564834" cy="525691"/>
          </a:xfrm>
          <a:prstGeom prst="rect">
            <a:avLst/>
          </a:prstGeom>
        </p:spPr>
      </p:pic>
      <p:grpSp>
        <p:nvGrpSpPr>
          <p:cNvPr id="34" name="Google Shape;4813;p58">
            <a:extLst>
              <a:ext uri="{FF2B5EF4-FFF2-40B4-BE49-F238E27FC236}">
                <a16:creationId xmlns:a16="http://schemas.microsoft.com/office/drawing/2014/main" id="{0C1203A7-9937-946C-FC20-E61BBCFDEDA1}"/>
              </a:ext>
            </a:extLst>
          </p:cNvPr>
          <p:cNvGrpSpPr/>
          <p:nvPr/>
        </p:nvGrpSpPr>
        <p:grpSpPr>
          <a:xfrm>
            <a:off x="363385" y="2913355"/>
            <a:ext cx="498658" cy="461694"/>
            <a:chOff x="853568" y="1975538"/>
            <a:chExt cx="337334" cy="353599"/>
          </a:xfrm>
          <a:solidFill>
            <a:srgbClr val="174489"/>
          </a:solidFill>
        </p:grpSpPr>
        <p:sp>
          <p:nvSpPr>
            <p:cNvPr id="30" name="Google Shape;4814;p58">
              <a:extLst>
                <a:ext uri="{FF2B5EF4-FFF2-40B4-BE49-F238E27FC236}">
                  <a16:creationId xmlns:a16="http://schemas.microsoft.com/office/drawing/2014/main" id="{819EB279-5687-633A-265E-6816EF6164E0}"/>
                </a:ext>
              </a:extLst>
            </p:cNvPr>
            <p:cNvSpPr/>
            <p:nvPr/>
          </p:nvSpPr>
          <p:spPr>
            <a:xfrm>
              <a:off x="853568" y="1975538"/>
              <a:ext cx="337334" cy="353599"/>
            </a:xfrm>
            <a:custGeom>
              <a:avLst/>
              <a:gdLst/>
              <a:ahLst/>
              <a:cxnLst/>
              <a:rect l="l" t="t" r="r" b="b"/>
              <a:pathLst>
                <a:path w="10598" h="11109" extrusionOk="0">
                  <a:moveTo>
                    <a:pt x="8180" y="322"/>
                  </a:moveTo>
                  <a:lnTo>
                    <a:pt x="5823" y="3596"/>
                  </a:lnTo>
                  <a:lnTo>
                    <a:pt x="5501" y="3132"/>
                  </a:lnTo>
                  <a:lnTo>
                    <a:pt x="7502" y="322"/>
                  </a:lnTo>
                  <a:close/>
                  <a:moveTo>
                    <a:pt x="9252" y="322"/>
                  </a:moveTo>
                  <a:lnTo>
                    <a:pt x="6371" y="4346"/>
                  </a:lnTo>
                  <a:lnTo>
                    <a:pt x="6049" y="3882"/>
                  </a:lnTo>
                  <a:lnTo>
                    <a:pt x="8597" y="322"/>
                  </a:lnTo>
                  <a:close/>
                  <a:moveTo>
                    <a:pt x="2072" y="322"/>
                  </a:moveTo>
                  <a:lnTo>
                    <a:pt x="4966" y="4358"/>
                  </a:lnTo>
                  <a:cubicBezTo>
                    <a:pt x="4906" y="4382"/>
                    <a:pt x="4859" y="4430"/>
                    <a:pt x="4811" y="4477"/>
                  </a:cubicBezTo>
                  <a:cubicBezTo>
                    <a:pt x="4750" y="4538"/>
                    <a:pt x="4652" y="4579"/>
                    <a:pt x="4557" y="4579"/>
                  </a:cubicBezTo>
                  <a:cubicBezTo>
                    <a:pt x="4521" y="4579"/>
                    <a:pt x="4486" y="4574"/>
                    <a:pt x="4454" y="4561"/>
                  </a:cubicBezTo>
                  <a:lnTo>
                    <a:pt x="1418" y="322"/>
                  </a:lnTo>
                  <a:close/>
                  <a:moveTo>
                    <a:pt x="3084" y="322"/>
                  </a:moveTo>
                  <a:lnTo>
                    <a:pt x="6121" y="4584"/>
                  </a:lnTo>
                  <a:cubicBezTo>
                    <a:pt x="6100" y="4589"/>
                    <a:pt x="6079" y="4591"/>
                    <a:pt x="6057" y="4591"/>
                  </a:cubicBezTo>
                  <a:cubicBezTo>
                    <a:pt x="5957" y="4591"/>
                    <a:pt x="5854" y="4546"/>
                    <a:pt x="5775" y="4477"/>
                  </a:cubicBezTo>
                  <a:cubicBezTo>
                    <a:pt x="5644" y="4346"/>
                    <a:pt x="5466" y="4287"/>
                    <a:pt x="5287" y="4287"/>
                  </a:cubicBezTo>
                  <a:lnTo>
                    <a:pt x="2453" y="334"/>
                  </a:lnTo>
                  <a:lnTo>
                    <a:pt x="3084" y="334"/>
                  </a:lnTo>
                  <a:lnTo>
                    <a:pt x="3084" y="322"/>
                  </a:lnTo>
                  <a:close/>
                  <a:moveTo>
                    <a:pt x="1013" y="322"/>
                  </a:moveTo>
                  <a:lnTo>
                    <a:pt x="4025" y="4537"/>
                  </a:lnTo>
                  <a:cubicBezTo>
                    <a:pt x="3858" y="4584"/>
                    <a:pt x="3716" y="4668"/>
                    <a:pt x="3608" y="4823"/>
                  </a:cubicBezTo>
                  <a:lnTo>
                    <a:pt x="394" y="322"/>
                  </a:lnTo>
                  <a:close/>
                  <a:moveTo>
                    <a:pt x="10216" y="322"/>
                  </a:moveTo>
                  <a:lnTo>
                    <a:pt x="7002" y="4823"/>
                  </a:lnTo>
                  <a:cubicBezTo>
                    <a:pt x="6906" y="4680"/>
                    <a:pt x="6775" y="4596"/>
                    <a:pt x="6633" y="4549"/>
                  </a:cubicBezTo>
                  <a:lnTo>
                    <a:pt x="9645" y="322"/>
                  </a:lnTo>
                  <a:close/>
                  <a:moveTo>
                    <a:pt x="5268" y="4599"/>
                  </a:moveTo>
                  <a:cubicBezTo>
                    <a:pt x="5362" y="4599"/>
                    <a:pt x="5454" y="4638"/>
                    <a:pt x="5525" y="4715"/>
                  </a:cubicBezTo>
                  <a:cubicBezTo>
                    <a:pt x="5652" y="4842"/>
                    <a:pt x="5822" y="4911"/>
                    <a:pt x="5994" y="4911"/>
                  </a:cubicBezTo>
                  <a:cubicBezTo>
                    <a:pt x="6081" y="4911"/>
                    <a:pt x="6168" y="4894"/>
                    <a:pt x="6252" y="4858"/>
                  </a:cubicBezTo>
                  <a:cubicBezTo>
                    <a:pt x="6295" y="4843"/>
                    <a:pt x="6338" y="4836"/>
                    <a:pt x="6380" y="4836"/>
                  </a:cubicBezTo>
                  <a:cubicBezTo>
                    <a:pt x="6534" y="4836"/>
                    <a:pt x="6672" y="4932"/>
                    <a:pt x="6728" y="5073"/>
                  </a:cubicBezTo>
                  <a:cubicBezTo>
                    <a:pt x="6728" y="5084"/>
                    <a:pt x="6752" y="5096"/>
                    <a:pt x="6752" y="5120"/>
                  </a:cubicBezTo>
                  <a:cubicBezTo>
                    <a:pt x="6823" y="5311"/>
                    <a:pt x="6954" y="5382"/>
                    <a:pt x="6954" y="5382"/>
                  </a:cubicBezTo>
                  <a:cubicBezTo>
                    <a:pt x="7109" y="5454"/>
                    <a:pt x="7240" y="5513"/>
                    <a:pt x="7371" y="5513"/>
                  </a:cubicBezTo>
                  <a:cubicBezTo>
                    <a:pt x="7561" y="5537"/>
                    <a:pt x="7728" y="5692"/>
                    <a:pt x="7716" y="5906"/>
                  </a:cubicBezTo>
                  <a:cubicBezTo>
                    <a:pt x="7704" y="6168"/>
                    <a:pt x="7847" y="6430"/>
                    <a:pt x="8085" y="6561"/>
                  </a:cubicBezTo>
                  <a:cubicBezTo>
                    <a:pt x="8264" y="6644"/>
                    <a:pt x="8335" y="6870"/>
                    <a:pt x="8252" y="7049"/>
                  </a:cubicBezTo>
                  <a:cubicBezTo>
                    <a:pt x="8133" y="7287"/>
                    <a:pt x="8157" y="7585"/>
                    <a:pt x="8323" y="7799"/>
                  </a:cubicBezTo>
                  <a:cubicBezTo>
                    <a:pt x="8442" y="7954"/>
                    <a:pt x="8430" y="8180"/>
                    <a:pt x="8264" y="8311"/>
                  </a:cubicBezTo>
                  <a:cubicBezTo>
                    <a:pt x="8061" y="8490"/>
                    <a:pt x="7966" y="8763"/>
                    <a:pt x="8026" y="9025"/>
                  </a:cubicBezTo>
                  <a:cubicBezTo>
                    <a:pt x="8073" y="9228"/>
                    <a:pt x="7966" y="9430"/>
                    <a:pt x="7776" y="9478"/>
                  </a:cubicBezTo>
                  <a:cubicBezTo>
                    <a:pt x="7502" y="9549"/>
                    <a:pt x="7311" y="9775"/>
                    <a:pt x="7264" y="10026"/>
                  </a:cubicBezTo>
                  <a:cubicBezTo>
                    <a:pt x="7242" y="10196"/>
                    <a:pt x="7087" y="10329"/>
                    <a:pt x="6909" y="10329"/>
                  </a:cubicBezTo>
                  <a:cubicBezTo>
                    <a:pt x="6889" y="10329"/>
                    <a:pt x="6868" y="10327"/>
                    <a:pt x="6847" y="10323"/>
                  </a:cubicBezTo>
                  <a:cubicBezTo>
                    <a:pt x="6809" y="10316"/>
                    <a:pt x="6770" y="10313"/>
                    <a:pt x="6732" y="10313"/>
                  </a:cubicBezTo>
                  <a:cubicBezTo>
                    <a:pt x="6508" y="10313"/>
                    <a:pt x="6290" y="10429"/>
                    <a:pt x="6168" y="10633"/>
                  </a:cubicBezTo>
                  <a:cubicBezTo>
                    <a:pt x="6100" y="10740"/>
                    <a:pt x="5977" y="10802"/>
                    <a:pt x="5854" y="10802"/>
                  </a:cubicBezTo>
                  <a:cubicBezTo>
                    <a:pt x="5785" y="10802"/>
                    <a:pt x="5716" y="10783"/>
                    <a:pt x="5656" y="10740"/>
                  </a:cubicBezTo>
                  <a:cubicBezTo>
                    <a:pt x="5537" y="10668"/>
                    <a:pt x="5418" y="10633"/>
                    <a:pt x="5287" y="10633"/>
                  </a:cubicBezTo>
                  <a:cubicBezTo>
                    <a:pt x="5156" y="10633"/>
                    <a:pt x="5025" y="10668"/>
                    <a:pt x="4918" y="10740"/>
                  </a:cubicBezTo>
                  <a:cubicBezTo>
                    <a:pt x="4858" y="10779"/>
                    <a:pt x="4788" y="10797"/>
                    <a:pt x="4719" y="10797"/>
                  </a:cubicBezTo>
                  <a:cubicBezTo>
                    <a:pt x="4596" y="10797"/>
                    <a:pt x="4475" y="10739"/>
                    <a:pt x="4406" y="10633"/>
                  </a:cubicBezTo>
                  <a:cubicBezTo>
                    <a:pt x="4275" y="10437"/>
                    <a:pt x="4035" y="10320"/>
                    <a:pt x="3794" y="10320"/>
                  </a:cubicBezTo>
                  <a:cubicBezTo>
                    <a:pt x="3772" y="10320"/>
                    <a:pt x="3750" y="10321"/>
                    <a:pt x="3727" y="10323"/>
                  </a:cubicBezTo>
                  <a:cubicBezTo>
                    <a:pt x="3708" y="10327"/>
                    <a:pt x="3688" y="10329"/>
                    <a:pt x="3668" y="10329"/>
                  </a:cubicBezTo>
                  <a:cubicBezTo>
                    <a:pt x="3497" y="10329"/>
                    <a:pt x="3332" y="10196"/>
                    <a:pt x="3311" y="10026"/>
                  </a:cubicBezTo>
                  <a:cubicBezTo>
                    <a:pt x="3263" y="9764"/>
                    <a:pt x="3073" y="9537"/>
                    <a:pt x="2799" y="9478"/>
                  </a:cubicBezTo>
                  <a:cubicBezTo>
                    <a:pt x="2608" y="9418"/>
                    <a:pt x="2489" y="9228"/>
                    <a:pt x="2549" y="9025"/>
                  </a:cubicBezTo>
                  <a:cubicBezTo>
                    <a:pt x="2620" y="8763"/>
                    <a:pt x="2537" y="8490"/>
                    <a:pt x="2311" y="8311"/>
                  </a:cubicBezTo>
                  <a:cubicBezTo>
                    <a:pt x="2168" y="8180"/>
                    <a:pt x="2132" y="7954"/>
                    <a:pt x="2251" y="7799"/>
                  </a:cubicBezTo>
                  <a:cubicBezTo>
                    <a:pt x="2418" y="7585"/>
                    <a:pt x="2442" y="7287"/>
                    <a:pt x="2322" y="7049"/>
                  </a:cubicBezTo>
                  <a:cubicBezTo>
                    <a:pt x="2239" y="6870"/>
                    <a:pt x="2311" y="6644"/>
                    <a:pt x="2489" y="6561"/>
                  </a:cubicBezTo>
                  <a:cubicBezTo>
                    <a:pt x="2727" y="6442"/>
                    <a:pt x="2882" y="6192"/>
                    <a:pt x="2858" y="5906"/>
                  </a:cubicBezTo>
                  <a:cubicBezTo>
                    <a:pt x="2846" y="5715"/>
                    <a:pt x="3013" y="5537"/>
                    <a:pt x="3204" y="5513"/>
                  </a:cubicBezTo>
                  <a:cubicBezTo>
                    <a:pt x="3418" y="5501"/>
                    <a:pt x="3608" y="5394"/>
                    <a:pt x="3727" y="5215"/>
                  </a:cubicBezTo>
                  <a:lnTo>
                    <a:pt x="3727" y="5204"/>
                  </a:lnTo>
                  <a:cubicBezTo>
                    <a:pt x="3751" y="5156"/>
                    <a:pt x="3787" y="5120"/>
                    <a:pt x="3799" y="5073"/>
                  </a:cubicBezTo>
                  <a:cubicBezTo>
                    <a:pt x="3854" y="4925"/>
                    <a:pt x="3995" y="4835"/>
                    <a:pt x="4145" y="4835"/>
                  </a:cubicBezTo>
                  <a:cubicBezTo>
                    <a:pt x="4188" y="4835"/>
                    <a:pt x="4232" y="4842"/>
                    <a:pt x="4275" y="4858"/>
                  </a:cubicBezTo>
                  <a:cubicBezTo>
                    <a:pt x="4355" y="4889"/>
                    <a:pt x="4438" y="4903"/>
                    <a:pt x="4521" y="4903"/>
                  </a:cubicBezTo>
                  <a:cubicBezTo>
                    <a:pt x="4698" y="4903"/>
                    <a:pt x="4872" y="4837"/>
                    <a:pt x="5001" y="4715"/>
                  </a:cubicBezTo>
                  <a:cubicBezTo>
                    <a:pt x="5079" y="4638"/>
                    <a:pt x="5174" y="4599"/>
                    <a:pt x="5268" y="4599"/>
                  </a:cubicBezTo>
                  <a:close/>
                  <a:moveTo>
                    <a:pt x="298" y="0"/>
                  </a:moveTo>
                  <a:cubicBezTo>
                    <a:pt x="203" y="0"/>
                    <a:pt x="108" y="60"/>
                    <a:pt x="48" y="143"/>
                  </a:cubicBezTo>
                  <a:cubicBezTo>
                    <a:pt x="1" y="239"/>
                    <a:pt x="1" y="358"/>
                    <a:pt x="60" y="429"/>
                  </a:cubicBezTo>
                  <a:lnTo>
                    <a:pt x="3418" y="5096"/>
                  </a:lnTo>
                  <a:cubicBezTo>
                    <a:pt x="3358" y="5144"/>
                    <a:pt x="3275" y="5168"/>
                    <a:pt x="3204" y="5168"/>
                  </a:cubicBezTo>
                  <a:cubicBezTo>
                    <a:pt x="2834" y="5192"/>
                    <a:pt x="2537" y="5513"/>
                    <a:pt x="2549" y="5906"/>
                  </a:cubicBezTo>
                  <a:cubicBezTo>
                    <a:pt x="2549" y="6049"/>
                    <a:pt x="2477" y="6180"/>
                    <a:pt x="2358" y="6239"/>
                  </a:cubicBezTo>
                  <a:cubicBezTo>
                    <a:pt x="2013" y="6418"/>
                    <a:pt x="1882" y="6835"/>
                    <a:pt x="2061" y="7168"/>
                  </a:cubicBezTo>
                  <a:cubicBezTo>
                    <a:pt x="2120" y="7299"/>
                    <a:pt x="2108" y="7454"/>
                    <a:pt x="2013" y="7573"/>
                  </a:cubicBezTo>
                  <a:cubicBezTo>
                    <a:pt x="1775" y="7871"/>
                    <a:pt x="1822" y="8299"/>
                    <a:pt x="2120" y="8537"/>
                  </a:cubicBezTo>
                  <a:cubicBezTo>
                    <a:pt x="2215" y="8621"/>
                    <a:pt x="2275" y="8775"/>
                    <a:pt x="2239" y="8906"/>
                  </a:cubicBezTo>
                  <a:cubicBezTo>
                    <a:pt x="2132" y="9275"/>
                    <a:pt x="2358" y="9656"/>
                    <a:pt x="2727" y="9752"/>
                  </a:cubicBezTo>
                  <a:cubicBezTo>
                    <a:pt x="2858" y="9799"/>
                    <a:pt x="2965" y="9906"/>
                    <a:pt x="3001" y="10049"/>
                  </a:cubicBezTo>
                  <a:cubicBezTo>
                    <a:pt x="3056" y="10399"/>
                    <a:pt x="3361" y="10639"/>
                    <a:pt x="3697" y="10639"/>
                  </a:cubicBezTo>
                  <a:cubicBezTo>
                    <a:pt x="3727" y="10639"/>
                    <a:pt x="3757" y="10637"/>
                    <a:pt x="3787" y="10633"/>
                  </a:cubicBezTo>
                  <a:cubicBezTo>
                    <a:pt x="3799" y="10632"/>
                    <a:pt x="3811" y="10631"/>
                    <a:pt x="3823" y="10631"/>
                  </a:cubicBezTo>
                  <a:cubicBezTo>
                    <a:pt x="3953" y="10631"/>
                    <a:pt x="4079" y="10690"/>
                    <a:pt x="4144" y="10799"/>
                  </a:cubicBezTo>
                  <a:cubicBezTo>
                    <a:pt x="4274" y="10998"/>
                    <a:pt x="4502" y="11109"/>
                    <a:pt x="4731" y="11109"/>
                  </a:cubicBezTo>
                  <a:cubicBezTo>
                    <a:pt x="4858" y="11109"/>
                    <a:pt x="4986" y="11074"/>
                    <a:pt x="5097" y="11002"/>
                  </a:cubicBezTo>
                  <a:cubicBezTo>
                    <a:pt x="5156" y="10966"/>
                    <a:pt x="5228" y="10948"/>
                    <a:pt x="5299" y="10948"/>
                  </a:cubicBezTo>
                  <a:cubicBezTo>
                    <a:pt x="5370" y="10948"/>
                    <a:pt x="5442" y="10966"/>
                    <a:pt x="5501" y="11002"/>
                  </a:cubicBezTo>
                  <a:cubicBezTo>
                    <a:pt x="5621" y="11085"/>
                    <a:pt x="5740" y="11109"/>
                    <a:pt x="5871" y="11109"/>
                  </a:cubicBezTo>
                  <a:cubicBezTo>
                    <a:pt x="6097" y="11109"/>
                    <a:pt x="6311" y="11002"/>
                    <a:pt x="6454" y="10799"/>
                  </a:cubicBezTo>
                  <a:cubicBezTo>
                    <a:pt x="6519" y="10690"/>
                    <a:pt x="6645" y="10631"/>
                    <a:pt x="6775" y="10631"/>
                  </a:cubicBezTo>
                  <a:cubicBezTo>
                    <a:pt x="6787" y="10631"/>
                    <a:pt x="6799" y="10632"/>
                    <a:pt x="6811" y="10633"/>
                  </a:cubicBezTo>
                  <a:cubicBezTo>
                    <a:pt x="6848" y="10639"/>
                    <a:pt x="6884" y="10641"/>
                    <a:pt x="6920" y="10641"/>
                  </a:cubicBezTo>
                  <a:cubicBezTo>
                    <a:pt x="7248" y="10641"/>
                    <a:pt x="7543" y="10403"/>
                    <a:pt x="7597" y="10049"/>
                  </a:cubicBezTo>
                  <a:cubicBezTo>
                    <a:pt x="7621" y="9906"/>
                    <a:pt x="7728" y="9799"/>
                    <a:pt x="7859" y="9752"/>
                  </a:cubicBezTo>
                  <a:cubicBezTo>
                    <a:pt x="8240" y="9656"/>
                    <a:pt x="8442" y="9275"/>
                    <a:pt x="8359" y="8906"/>
                  </a:cubicBezTo>
                  <a:cubicBezTo>
                    <a:pt x="8323" y="8775"/>
                    <a:pt x="8371" y="8621"/>
                    <a:pt x="8478" y="8537"/>
                  </a:cubicBezTo>
                  <a:cubicBezTo>
                    <a:pt x="8776" y="8299"/>
                    <a:pt x="8811" y="7871"/>
                    <a:pt x="8573" y="7573"/>
                  </a:cubicBezTo>
                  <a:cubicBezTo>
                    <a:pt x="8490" y="7454"/>
                    <a:pt x="8478" y="7299"/>
                    <a:pt x="8538" y="7168"/>
                  </a:cubicBezTo>
                  <a:cubicBezTo>
                    <a:pt x="8692" y="6823"/>
                    <a:pt x="8561" y="6406"/>
                    <a:pt x="8240" y="6239"/>
                  </a:cubicBezTo>
                  <a:cubicBezTo>
                    <a:pt x="8097" y="6180"/>
                    <a:pt x="8026" y="6037"/>
                    <a:pt x="8037" y="5906"/>
                  </a:cubicBezTo>
                  <a:cubicBezTo>
                    <a:pt x="8061" y="5525"/>
                    <a:pt x="7776" y="5204"/>
                    <a:pt x="7383" y="5168"/>
                  </a:cubicBezTo>
                  <a:cubicBezTo>
                    <a:pt x="7311" y="5168"/>
                    <a:pt x="7240" y="5144"/>
                    <a:pt x="7180" y="5096"/>
                  </a:cubicBezTo>
                  <a:lnTo>
                    <a:pt x="10526" y="429"/>
                  </a:lnTo>
                  <a:cubicBezTo>
                    <a:pt x="10585" y="358"/>
                    <a:pt x="10597" y="251"/>
                    <a:pt x="10538" y="143"/>
                  </a:cubicBezTo>
                  <a:cubicBezTo>
                    <a:pt x="10490" y="60"/>
                    <a:pt x="10395" y="0"/>
                    <a:pt x="10288" y="0"/>
                  </a:cubicBezTo>
                  <a:lnTo>
                    <a:pt x="7478" y="0"/>
                  </a:lnTo>
                  <a:cubicBezTo>
                    <a:pt x="7383" y="0"/>
                    <a:pt x="7299" y="36"/>
                    <a:pt x="7252" y="120"/>
                  </a:cubicBezTo>
                  <a:lnTo>
                    <a:pt x="5287" y="2858"/>
                  </a:lnTo>
                  <a:lnTo>
                    <a:pt x="3335" y="120"/>
                  </a:lnTo>
                  <a:cubicBezTo>
                    <a:pt x="3299" y="36"/>
                    <a:pt x="3204" y="0"/>
                    <a:pt x="31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706F73"/>
                </a:solidFill>
                <a:latin typeface="Arial" panose="020B0604020202020204"/>
              </a:endParaRPr>
            </a:p>
          </p:txBody>
        </p:sp>
        <p:sp>
          <p:nvSpPr>
            <p:cNvPr id="31" name="Google Shape;4815;p58">
              <a:extLst>
                <a:ext uri="{FF2B5EF4-FFF2-40B4-BE49-F238E27FC236}">
                  <a16:creationId xmlns:a16="http://schemas.microsoft.com/office/drawing/2014/main" id="{662887AB-C89D-8AB2-2BC5-B285B9EA435D}"/>
                </a:ext>
              </a:extLst>
            </p:cNvPr>
            <p:cNvSpPr/>
            <p:nvPr/>
          </p:nvSpPr>
          <p:spPr>
            <a:xfrm>
              <a:off x="938458" y="2136979"/>
              <a:ext cx="166789" cy="76742"/>
            </a:xfrm>
            <a:custGeom>
              <a:avLst/>
              <a:gdLst/>
              <a:ahLst/>
              <a:cxnLst/>
              <a:rect l="l" t="t" r="r" b="b"/>
              <a:pathLst>
                <a:path w="5240" h="2411" extrusionOk="0">
                  <a:moveTo>
                    <a:pt x="2620" y="1"/>
                  </a:moveTo>
                  <a:cubicBezTo>
                    <a:pt x="2001" y="1"/>
                    <a:pt x="1370" y="227"/>
                    <a:pt x="894" y="643"/>
                  </a:cubicBezTo>
                  <a:cubicBezTo>
                    <a:pt x="417" y="1036"/>
                    <a:pt x="108" y="1608"/>
                    <a:pt x="13" y="2227"/>
                  </a:cubicBezTo>
                  <a:cubicBezTo>
                    <a:pt x="1" y="2322"/>
                    <a:pt x="60" y="2406"/>
                    <a:pt x="156" y="2406"/>
                  </a:cubicBezTo>
                  <a:lnTo>
                    <a:pt x="179" y="2406"/>
                  </a:lnTo>
                  <a:cubicBezTo>
                    <a:pt x="251" y="2406"/>
                    <a:pt x="334" y="2346"/>
                    <a:pt x="346" y="2275"/>
                  </a:cubicBezTo>
                  <a:cubicBezTo>
                    <a:pt x="429" y="1739"/>
                    <a:pt x="703" y="1251"/>
                    <a:pt x="1120" y="894"/>
                  </a:cubicBezTo>
                  <a:cubicBezTo>
                    <a:pt x="1537" y="536"/>
                    <a:pt x="2072" y="322"/>
                    <a:pt x="2620" y="322"/>
                  </a:cubicBezTo>
                  <a:cubicBezTo>
                    <a:pt x="3168" y="322"/>
                    <a:pt x="3704" y="524"/>
                    <a:pt x="4120" y="894"/>
                  </a:cubicBezTo>
                  <a:cubicBezTo>
                    <a:pt x="4537" y="1251"/>
                    <a:pt x="4811" y="1739"/>
                    <a:pt x="4894" y="2275"/>
                  </a:cubicBezTo>
                  <a:cubicBezTo>
                    <a:pt x="4904" y="2356"/>
                    <a:pt x="4975" y="2411"/>
                    <a:pt x="5040" y="2411"/>
                  </a:cubicBezTo>
                  <a:cubicBezTo>
                    <a:pt x="5051" y="2411"/>
                    <a:pt x="5062" y="2409"/>
                    <a:pt x="5073" y="2406"/>
                  </a:cubicBezTo>
                  <a:cubicBezTo>
                    <a:pt x="5180" y="2394"/>
                    <a:pt x="5240" y="2322"/>
                    <a:pt x="5228" y="2227"/>
                  </a:cubicBezTo>
                  <a:cubicBezTo>
                    <a:pt x="5132" y="1620"/>
                    <a:pt x="4823" y="1060"/>
                    <a:pt x="4347" y="643"/>
                  </a:cubicBezTo>
                  <a:cubicBezTo>
                    <a:pt x="3870" y="227"/>
                    <a:pt x="3263" y="1"/>
                    <a:pt x="2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706F73"/>
                </a:solidFill>
                <a:latin typeface="Arial" panose="020B0604020202020204"/>
              </a:endParaRPr>
            </a:p>
          </p:txBody>
        </p:sp>
        <p:sp>
          <p:nvSpPr>
            <p:cNvPr id="32" name="Google Shape;4816;p58">
              <a:extLst>
                <a:ext uri="{FF2B5EF4-FFF2-40B4-BE49-F238E27FC236}">
                  <a16:creationId xmlns:a16="http://schemas.microsoft.com/office/drawing/2014/main" id="{6638414B-6E0C-927F-1801-5F511E9CCB6B}"/>
                </a:ext>
              </a:extLst>
            </p:cNvPr>
            <p:cNvSpPr/>
            <p:nvPr/>
          </p:nvSpPr>
          <p:spPr>
            <a:xfrm>
              <a:off x="938840" y="2227377"/>
              <a:ext cx="166407" cy="76774"/>
            </a:xfrm>
            <a:custGeom>
              <a:avLst/>
              <a:gdLst/>
              <a:ahLst/>
              <a:cxnLst/>
              <a:rect l="l" t="t" r="r" b="b"/>
              <a:pathLst>
                <a:path w="5228" h="2412" extrusionOk="0">
                  <a:moveTo>
                    <a:pt x="193" y="1"/>
                  </a:moveTo>
                  <a:cubicBezTo>
                    <a:pt x="181" y="1"/>
                    <a:pt x="168" y="3"/>
                    <a:pt x="155" y="6"/>
                  </a:cubicBezTo>
                  <a:cubicBezTo>
                    <a:pt x="60" y="18"/>
                    <a:pt x="1" y="101"/>
                    <a:pt x="24" y="197"/>
                  </a:cubicBezTo>
                  <a:cubicBezTo>
                    <a:pt x="108" y="804"/>
                    <a:pt x="417" y="1375"/>
                    <a:pt x="894" y="1768"/>
                  </a:cubicBezTo>
                  <a:cubicBezTo>
                    <a:pt x="1370" y="2185"/>
                    <a:pt x="1989" y="2411"/>
                    <a:pt x="2608" y="2411"/>
                  </a:cubicBezTo>
                  <a:cubicBezTo>
                    <a:pt x="3239" y="2411"/>
                    <a:pt x="3858" y="2185"/>
                    <a:pt x="4335" y="1768"/>
                  </a:cubicBezTo>
                  <a:cubicBezTo>
                    <a:pt x="4811" y="1375"/>
                    <a:pt x="5120" y="804"/>
                    <a:pt x="5216" y="185"/>
                  </a:cubicBezTo>
                  <a:cubicBezTo>
                    <a:pt x="5228" y="101"/>
                    <a:pt x="5168" y="18"/>
                    <a:pt x="5085" y="6"/>
                  </a:cubicBezTo>
                  <a:cubicBezTo>
                    <a:pt x="5070" y="3"/>
                    <a:pt x="5056" y="1"/>
                    <a:pt x="5043" y="1"/>
                  </a:cubicBezTo>
                  <a:cubicBezTo>
                    <a:pt x="4966" y="1"/>
                    <a:pt x="4906" y="56"/>
                    <a:pt x="4906" y="137"/>
                  </a:cubicBezTo>
                  <a:cubicBezTo>
                    <a:pt x="4811" y="673"/>
                    <a:pt x="4549" y="1161"/>
                    <a:pt x="4132" y="1518"/>
                  </a:cubicBezTo>
                  <a:cubicBezTo>
                    <a:pt x="3715" y="1875"/>
                    <a:pt x="3180" y="2090"/>
                    <a:pt x="2620" y="2090"/>
                  </a:cubicBezTo>
                  <a:cubicBezTo>
                    <a:pt x="2072" y="2090"/>
                    <a:pt x="1537" y="1887"/>
                    <a:pt x="1120" y="1518"/>
                  </a:cubicBezTo>
                  <a:cubicBezTo>
                    <a:pt x="703" y="1161"/>
                    <a:pt x="441" y="673"/>
                    <a:pt x="346" y="137"/>
                  </a:cubicBezTo>
                  <a:cubicBezTo>
                    <a:pt x="336" y="56"/>
                    <a:pt x="265" y="1"/>
                    <a:pt x="1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706F73"/>
                </a:solidFill>
                <a:latin typeface="Arial" panose="020B0604020202020204"/>
              </a:endParaRPr>
            </a:p>
          </p:txBody>
        </p:sp>
        <p:sp>
          <p:nvSpPr>
            <p:cNvPr id="33" name="Google Shape;4817;p58">
              <a:extLst>
                <a:ext uri="{FF2B5EF4-FFF2-40B4-BE49-F238E27FC236}">
                  <a16:creationId xmlns:a16="http://schemas.microsoft.com/office/drawing/2014/main" id="{DD6B3989-DA1B-0957-0A47-EC5614E593DA}"/>
                </a:ext>
              </a:extLst>
            </p:cNvPr>
            <p:cNvSpPr/>
            <p:nvPr/>
          </p:nvSpPr>
          <p:spPr>
            <a:xfrm>
              <a:off x="1007052" y="2185106"/>
              <a:ext cx="19003" cy="70153"/>
            </a:xfrm>
            <a:custGeom>
              <a:avLst/>
              <a:gdLst/>
              <a:ahLst/>
              <a:cxnLst/>
              <a:rect l="l" t="t" r="r" b="b"/>
              <a:pathLst>
                <a:path w="597" h="2204" extrusionOk="0">
                  <a:moveTo>
                    <a:pt x="453" y="1"/>
                  </a:moveTo>
                  <a:cubicBezTo>
                    <a:pt x="418" y="1"/>
                    <a:pt x="394" y="24"/>
                    <a:pt x="382" y="36"/>
                  </a:cubicBezTo>
                  <a:lnTo>
                    <a:pt x="60" y="334"/>
                  </a:lnTo>
                  <a:cubicBezTo>
                    <a:pt x="25" y="358"/>
                    <a:pt x="1" y="405"/>
                    <a:pt x="1" y="453"/>
                  </a:cubicBezTo>
                  <a:cubicBezTo>
                    <a:pt x="1" y="513"/>
                    <a:pt x="48" y="584"/>
                    <a:pt x="108" y="584"/>
                  </a:cubicBezTo>
                  <a:cubicBezTo>
                    <a:pt x="120" y="584"/>
                    <a:pt x="156" y="572"/>
                    <a:pt x="167" y="560"/>
                  </a:cubicBezTo>
                  <a:lnTo>
                    <a:pt x="275" y="417"/>
                  </a:lnTo>
                  <a:lnTo>
                    <a:pt x="275" y="2108"/>
                  </a:lnTo>
                  <a:cubicBezTo>
                    <a:pt x="275" y="2179"/>
                    <a:pt x="346" y="2203"/>
                    <a:pt x="441" y="2203"/>
                  </a:cubicBezTo>
                  <a:cubicBezTo>
                    <a:pt x="513" y="2203"/>
                    <a:pt x="596" y="2179"/>
                    <a:pt x="596" y="2108"/>
                  </a:cubicBezTo>
                  <a:lnTo>
                    <a:pt x="596" y="96"/>
                  </a:lnTo>
                  <a:cubicBezTo>
                    <a:pt x="584" y="48"/>
                    <a:pt x="513" y="1"/>
                    <a:pt x="453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706F73"/>
                </a:solidFill>
                <a:latin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135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5689" y="1663779"/>
            <a:ext cx="1546622" cy="84109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7621">
              <a:spcBef>
                <a:spcPts val="79"/>
              </a:spcBef>
            </a:pPr>
            <a:r>
              <a:t>THANK</a:t>
            </a:r>
            <a:r>
              <a:rPr spc="-90"/>
              <a:t> </a:t>
            </a:r>
            <a:r>
              <a:rPr spc="-19"/>
              <a:t>YOU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07594" y="542926"/>
            <a:ext cx="1954054" cy="4254341"/>
            <a:chOff x="4810125" y="723900"/>
            <a:chExt cx="2605405" cy="56724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0125" y="5514975"/>
              <a:ext cx="2605151" cy="8810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14900" y="5619750"/>
              <a:ext cx="2362200" cy="6381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81575" y="723900"/>
              <a:ext cx="2228850" cy="11239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32A7C4-20AC-ED7B-E93F-087F29AD47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4425" t="6239" r="10545" b="12909"/>
          <a:stretch>
            <a:fillRect/>
          </a:stretch>
        </p:blipFill>
        <p:spPr>
          <a:xfrm>
            <a:off x="2715491" y="664369"/>
            <a:ext cx="6428508" cy="4479131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0"/>
            <a:ext cx="9144000" cy="664369"/>
            <a:chOff x="0" y="0"/>
            <a:chExt cx="12192000" cy="885825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8858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624" y="190500"/>
              <a:ext cx="1038225" cy="5238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72675" y="133286"/>
              <a:ext cx="1747901" cy="6524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77450" y="238125"/>
              <a:ext cx="1504950" cy="40957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41D03C2-352B-DCF8-E996-4ABB0BE38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943" y="1883725"/>
            <a:ext cx="1173881" cy="13760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A920A1-CB7F-4A25-6482-9AC41FD44B61}"/>
              </a:ext>
            </a:extLst>
          </p:cNvPr>
          <p:cNvSpPr txBox="1"/>
          <p:nvPr/>
        </p:nvSpPr>
        <p:spPr>
          <a:xfrm>
            <a:off x="1648824" y="2146252"/>
            <a:ext cx="73718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b="1" spc="-150">
                <a:solidFill>
                  <a:srgbClr val="024DA1"/>
                </a:solidFill>
                <a:latin typeface="Arial"/>
                <a:ea typeface="Open Sans Semibold" panose="020B0706030804020204" pitchFamily="34" charset="0"/>
                <a:cs typeface="Arial"/>
              </a:rPr>
              <a:t>From Picnic Basket to Dinner Table: The Evolving GI Landscape in the EU </a:t>
            </a:r>
          </a:p>
          <a:p>
            <a:endParaRPr lang="en-GB" sz="3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62EF1D4-C54E-4A31-F17F-9BC641723A85}"/>
              </a:ext>
            </a:extLst>
          </p:cNvPr>
          <p:cNvGraphicFramePr/>
          <p:nvPr/>
        </p:nvGraphicFramePr>
        <p:xfrm>
          <a:off x="1941418" y="1328677"/>
          <a:ext cx="5204013" cy="3783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object 2"/>
          <p:cNvGrpSpPr/>
          <p:nvPr/>
        </p:nvGrpSpPr>
        <p:grpSpPr>
          <a:xfrm>
            <a:off x="0" y="0"/>
            <a:ext cx="9144000" cy="664369"/>
            <a:chOff x="0" y="0"/>
            <a:chExt cx="12192000" cy="885825"/>
          </a:xfrm>
        </p:grpSpPr>
        <p:pic>
          <p:nvPicPr>
            <p:cNvPr id="3" name="object 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12191999" cy="8858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8624" y="190500"/>
              <a:ext cx="1038225" cy="5238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72675" y="133286"/>
              <a:ext cx="1747901" cy="6524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77450" y="238125"/>
              <a:ext cx="1504950" cy="409575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400050" y="1028700"/>
            <a:ext cx="8286750" cy="264319"/>
          </a:xfrm>
          <a:custGeom>
            <a:avLst/>
            <a:gdLst/>
            <a:ahLst/>
            <a:cxnLst/>
            <a:rect l="l" t="t" r="r" b="b"/>
            <a:pathLst>
              <a:path w="11049000" h="352425">
                <a:moveTo>
                  <a:pt x="11049000" y="0"/>
                </a:moveTo>
                <a:lnTo>
                  <a:pt x="0" y="0"/>
                </a:lnTo>
                <a:lnTo>
                  <a:pt x="0" y="352425"/>
                </a:lnTo>
                <a:lnTo>
                  <a:pt x="11049000" y="352425"/>
                </a:lnTo>
                <a:lnTo>
                  <a:pt x="11049000" y="0"/>
                </a:lnTo>
                <a:close/>
              </a:path>
            </a:pathLst>
          </a:custGeom>
          <a:solidFill>
            <a:srgbClr val="344560"/>
          </a:solidFill>
        </p:spPr>
        <p:txBody>
          <a:bodyPr wrap="square" lIns="0" tIns="0" rIns="0" bIns="0" rtlCol="0"/>
          <a:lstStyle/>
          <a:p>
            <a:r>
              <a:rPr kumimoji="0" lang="en-US" sz="1600" b="1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From Picnic Basket to Dinner Table</a:t>
            </a:r>
            <a:endParaRPr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9F9A18-5919-F756-1DD8-197CECF04F11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rcRect b="4707"/>
          <a:stretch>
            <a:fillRect/>
          </a:stretch>
        </p:blipFill>
        <p:spPr>
          <a:xfrm>
            <a:off x="400050" y="1657350"/>
            <a:ext cx="353568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E3D4D1-038E-BDB7-1A32-0EA5369E482B}"/>
              </a:ext>
            </a:extLst>
          </p:cNvPr>
          <p:cNvSpPr/>
          <p:nvPr/>
        </p:nvSpPr>
        <p:spPr>
          <a:xfrm>
            <a:off x="5477098" y="1654863"/>
            <a:ext cx="3316047" cy="79613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IE"/>
              <a:t>		  All sectors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D0ED9F-D0F5-9CC8-F09E-D8DA43C1A05B}"/>
              </a:ext>
            </a:extLst>
          </p:cNvPr>
          <p:cNvSpPr/>
          <p:nvPr/>
        </p:nvSpPr>
        <p:spPr>
          <a:xfrm>
            <a:off x="5663342" y="2860172"/>
            <a:ext cx="3078479" cy="79613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/>
              <a:t>    Same scope of protection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3EF9C8-E0D4-EC75-2D6F-3698D9F99B26}"/>
              </a:ext>
            </a:extLst>
          </p:cNvPr>
          <p:cNvSpPr/>
          <p:nvPr/>
        </p:nvSpPr>
        <p:spPr>
          <a:xfrm>
            <a:off x="5477098" y="3961944"/>
            <a:ext cx="3316048" cy="796130"/>
          </a:xfrm>
          <a:prstGeom prst="rect">
            <a:avLst/>
          </a:prstGeom>
          <a:solidFill>
            <a:srgbClr val="024DA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/>
              <a:t>	CIGI applications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910DC-AE9A-C302-90EB-918A5C644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A946949D-69ED-434B-8776-C92B14C75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4" y="1417064"/>
            <a:ext cx="455329" cy="45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object 2">
            <a:extLst>
              <a:ext uri="{FF2B5EF4-FFF2-40B4-BE49-F238E27FC236}">
                <a16:creationId xmlns:a16="http://schemas.microsoft.com/office/drawing/2014/main" id="{6F35C0EF-123E-EC14-3ECF-C52E1FE68356}"/>
              </a:ext>
            </a:extLst>
          </p:cNvPr>
          <p:cNvGrpSpPr/>
          <p:nvPr/>
        </p:nvGrpSpPr>
        <p:grpSpPr>
          <a:xfrm>
            <a:off x="0" y="0"/>
            <a:ext cx="9144000" cy="664369"/>
            <a:chOff x="0" y="0"/>
            <a:chExt cx="12192000" cy="885825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E6709507-93DF-5D8D-4DF9-69D6AA88F17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885825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734BE18A-4392-5012-7DC5-4A45296A95B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624" y="190500"/>
              <a:ext cx="1038225" cy="523875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9D0FCA7-5A53-032B-0EE1-5F7D08A106D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72675" y="133286"/>
              <a:ext cx="1747901" cy="65246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AE24F8F5-02D9-757F-D7EB-EFAB121CD21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77450" y="238125"/>
              <a:ext cx="1504950" cy="409575"/>
            </a:xfrm>
            <a:prstGeom prst="rect">
              <a:avLst/>
            </a:prstGeom>
          </p:spPr>
        </p:pic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49D98706-61AF-C45C-3D4D-E2791FA348D4}"/>
              </a:ext>
            </a:extLst>
          </p:cNvPr>
          <p:cNvSpPr/>
          <p:nvPr/>
        </p:nvSpPr>
        <p:spPr>
          <a:xfrm>
            <a:off x="228599" y="850534"/>
            <a:ext cx="8639175" cy="442486"/>
          </a:xfrm>
          <a:custGeom>
            <a:avLst/>
            <a:gdLst/>
            <a:ahLst/>
            <a:cxnLst/>
            <a:rect l="l" t="t" r="r" b="b"/>
            <a:pathLst>
              <a:path w="11049000" h="352425">
                <a:moveTo>
                  <a:pt x="11049000" y="0"/>
                </a:moveTo>
                <a:lnTo>
                  <a:pt x="0" y="0"/>
                </a:lnTo>
                <a:lnTo>
                  <a:pt x="0" y="352425"/>
                </a:lnTo>
                <a:lnTo>
                  <a:pt x="11049000" y="352425"/>
                </a:lnTo>
                <a:lnTo>
                  <a:pt x="11049000" y="0"/>
                </a:lnTo>
                <a:close/>
              </a:path>
            </a:pathLst>
          </a:custGeom>
          <a:solidFill>
            <a:srgbClr val="344560"/>
          </a:solidFill>
        </p:spPr>
        <p:txBody>
          <a:bodyPr wrap="square" lIns="0" tIns="0" rIns="0" bIns="0" rtlCol="0"/>
          <a:lstStyle/>
          <a:p>
            <a:r>
              <a:rPr lang="en-US" b="1" spc="-7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</a:rPr>
              <a:t>  Why GIs matter?</a:t>
            </a:r>
            <a:endParaRPr sz="1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7542E9-5C21-552D-539F-15287367B390}"/>
              </a:ext>
            </a:extLst>
          </p:cNvPr>
          <p:cNvSpPr/>
          <p:nvPr/>
        </p:nvSpPr>
        <p:spPr>
          <a:xfrm>
            <a:off x="4770418" y="1538817"/>
            <a:ext cx="4020014" cy="675801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IE"/>
              <a:t>HERITAGE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B04431-D6E9-02B0-D302-FDBA4B3A2DBC}"/>
              </a:ext>
            </a:extLst>
          </p:cNvPr>
          <p:cNvSpPr/>
          <p:nvPr/>
        </p:nvSpPr>
        <p:spPr>
          <a:xfrm>
            <a:off x="4764818" y="2358550"/>
            <a:ext cx="4020014" cy="79613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/>
              <a:t>GUARANTEE OF ORIGIN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4819DD-554A-8A07-8E24-5AA0611BBE3F}"/>
              </a:ext>
            </a:extLst>
          </p:cNvPr>
          <p:cNvSpPr/>
          <p:nvPr/>
        </p:nvSpPr>
        <p:spPr>
          <a:xfrm>
            <a:off x="4764818" y="4053699"/>
            <a:ext cx="4025614" cy="796130"/>
          </a:xfrm>
          <a:prstGeom prst="rect">
            <a:avLst/>
          </a:prstGeom>
          <a:solidFill>
            <a:srgbClr val="024DA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/>
              <a:t>	</a:t>
            </a:r>
          </a:p>
          <a:p>
            <a:r>
              <a:rPr lang="en-IE"/>
              <a:t> CONSUMER TRUST</a:t>
            </a:r>
          </a:p>
          <a:p>
            <a:endParaRPr lang="en-IE"/>
          </a:p>
        </p:txBody>
      </p:sp>
      <p:sp>
        <p:nvSpPr>
          <p:cNvPr id="20" name="Block Arc 19">
            <a:extLst>
              <a:ext uri="{FF2B5EF4-FFF2-40B4-BE49-F238E27FC236}">
                <a16:creationId xmlns:a16="http://schemas.microsoft.com/office/drawing/2014/main" id="{F2AA8D72-2DC2-AC5D-5166-F9E9059636F6}"/>
              </a:ext>
            </a:extLst>
          </p:cNvPr>
          <p:cNvSpPr/>
          <p:nvPr/>
        </p:nvSpPr>
        <p:spPr>
          <a:xfrm>
            <a:off x="1049095" y="1293020"/>
            <a:ext cx="3664681" cy="3761663"/>
          </a:xfrm>
          <a:prstGeom prst="blockArc">
            <a:avLst>
              <a:gd name="adj1" fmla="val 17527788"/>
              <a:gd name="adj2" fmla="val 4119114"/>
              <a:gd name="adj3" fmla="val 575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E17A950-278E-F765-46B0-B9E74CFD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4" y="1983087"/>
            <a:ext cx="1052226" cy="154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69C6125B-D8F4-5D9C-7B86-F799C5309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4" y="1418872"/>
            <a:ext cx="455329" cy="45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0032CE7-51A0-5B55-1A16-BC9E8C727B3D}"/>
              </a:ext>
            </a:extLst>
          </p:cNvPr>
          <p:cNvSpPr/>
          <p:nvPr/>
        </p:nvSpPr>
        <p:spPr>
          <a:xfrm>
            <a:off x="4764818" y="3250110"/>
            <a:ext cx="4020014" cy="675801"/>
          </a:xfrm>
          <a:prstGeom prst="rect">
            <a:avLst/>
          </a:prstGeom>
          <a:solidFill>
            <a:srgbClr val="84345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IE"/>
              <a:t>QUALITY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3594FE-00E7-0466-9223-F4491A8E3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47" y="3791313"/>
            <a:ext cx="2207968" cy="12419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0D93D05-8DD2-1231-BE6C-861B52F1D275}"/>
              </a:ext>
            </a:extLst>
          </p:cNvPr>
          <p:cNvSpPr txBox="1"/>
          <p:nvPr/>
        </p:nvSpPr>
        <p:spPr>
          <a:xfrm>
            <a:off x="2201468" y="4412349"/>
            <a:ext cx="1259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Porcelaine de Limoges</a:t>
            </a:r>
            <a:endParaRPr lang="en-IE" sz="140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DA2D10A-B9C7-9081-F3FF-2F441D33FB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1111" y="1493579"/>
            <a:ext cx="2142483" cy="9790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644C7E-E37B-97C0-5121-59CF43F3387E}"/>
              </a:ext>
            </a:extLst>
          </p:cNvPr>
          <p:cNvSpPr txBox="1"/>
          <p:nvPr/>
        </p:nvSpPr>
        <p:spPr>
          <a:xfrm>
            <a:off x="1796908" y="2554952"/>
            <a:ext cx="2291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/>
              <a:t>Murano glass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25DB57-B56F-24DB-BC4E-FA4BB88180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53550" y="2945088"/>
            <a:ext cx="2234744" cy="125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00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D9C07-1C2A-C976-A032-731AB0D20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81DD6EE1-6905-8BB4-BDE6-655A8BEFC091}"/>
              </a:ext>
            </a:extLst>
          </p:cNvPr>
          <p:cNvGrpSpPr/>
          <p:nvPr/>
        </p:nvGrpSpPr>
        <p:grpSpPr>
          <a:xfrm>
            <a:off x="0" y="0"/>
            <a:ext cx="9144000" cy="664369"/>
            <a:chOff x="0" y="0"/>
            <a:chExt cx="12192000" cy="885825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BB5FDCA6-A979-264F-9BE9-6011FC0C172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885825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A2C8ED8B-54B5-77B8-0CB1-B7B8D1A48EF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624" y="190500"/>
              <a:ext cx="1038225" cy="523875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E653E7EC-D66F-0277-1FF9-C44C81E2E3D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72675" y="133286"/>
              <a:ext cx="1747901" cy="65246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A3383B03-42DF-4756-2D27-56DF8B18708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77450" y="238125"/>
              <a:ext cx="1504950" cy="409575"/>
            </a:xfrm>
            <a:prstGeom prst="rect">
              <a:avLst/>
            </a:prstGeom>
          </p:spPr>
        </p:pic>
      </p:grp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2467D3B0-D4CB-BF16-DF86-544D67E8B89F}"/>
              </a:ext>
            </a:extLst>
          </p:cNvPr>
          <p:cNvSpPr/>
          <p:nvPr/>
        </p:nvSpPr>
        <p:spPr>
          <a:xfrm>
            <a:off x="569589" y="2150553"/>
            <a:ext cx="813600" cy="812289"/>
          </a:xfrm>
          <a:prstGeom prst="flowChartConnector">
            <a:avLst/>
          </a:prstGeom>
          <a:solidFill>
            <a:srgbClr val="E9C2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48C363-7C90-BD0F-657D-DF4E38DAF7A5}"/>
              </a:ext>
            </a:extLst>
          </p:cNvPr>
          <p:cNvSpPr txBox="1"/>
          <p:nvPr/>
        </p:nvSpPr>
        <p:spPr>
          <a:xfrm>
            <a:off x="1495730" y="2430137"/>
            <a:ext cx="6179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spc="-150">
                <a:solidFill>
                  <a:srgbClr val="024DA1"/>
                </a:solidFill>
                <a:latin typeface="Arial"/>
                <a:ea typeface="Open Sans Semibold" panose="020B0706030804020204" pitchFamily="34" charset="0"/>
                <a:cs typeface="Arial"/>
              </a:rPr>
              <a:t>GIs vs Trade Marks – Who wears the crown?</a:t>
            </a:r>
            <a:endParaRPr lang="en-GB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8E733F-96B9-7E5F-A9BB-ACC5B6018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9831" y="666125"/>
            <a:ext cx="6754168" cy="44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33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C53BD-2D1F-14A5-CAA5-15BBC405F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EC0BC3F4-268D-34ED-645D-118299D1EC61}"/>
              </a:ext>
            </a:extLst>
          </p:cNvPr>
          <p:cNvGrpSpPr/>
          <p:nvPr/>
        </p:nvGrpSpPr>
        <p:grpSpPr>
          <a:xfrm>
            <a:off x="0" y="0"/>
            <a:ext cx="9144000" cy="664369"/>
            <a:chOff x="0" y="0"/>
            <a:chExt cx="12192000" cy="885825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AAADBED0-D8D3-3B30-3E16-6D9B51580EA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885825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7D4E83E3-B31D-DB9D-3939-99D6059198C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624" y="190500"/>
              <a:ext cx="1038225" cy="523875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A4181E77-C69D-F7C0-40EC-5B3F5D8F80E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72675" y="133286"/>
              <a:ext cx="1747901" cy="65246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6AB64F2F-7769-BE48-FCA1-E9F1C7521AA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77450" y="238125"/>
              <a:ext cx="1504950" cy="409575"/>
            </a:xfrm>
            <a:prstGeom prst="rect">
              <a:avLst/>
            </a:prstGeom>
          </p:spPr>
        </p:pic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787B3C05-E2FE-EC91-14DB-C619EDE226CE}"/>
              </a:ext>
            </a:extLst>
          </p:cNvPr>
          <p:cNvSpPr/>
          <p:nvPr/>
        </p:nvSpPr>
        <p:spPr>
          <a:xfrm>
            <a:off x="400050" y="780004"/>
            <a:ext cx="8286750" cy="513016"/>
          </a:xfrm>
          <a:custGeom>
            <a:avLst/>
            <a:gdLst/>
            <a:ahLst/>
            <a:cxnLst/>
            <a:rect l="l" t="t" r="r" b="b"/>
            <a:pathLst>
              <a:path w="11049000" h="352425">
                <a:moveTo>
                  <a:pt x="11049000" y="0"/>
                </a:moveTo>
                <a:lnTo>
                  <a:pt x="0" y="0"/>
                </a:lnTo>
                <a:lnTo>
                  <a:pt x="0" y="352425"/>
                </a:lnTo>
                <a:lnTo>
                  <a:pt x="11049000" y="352425"/>
                </a:lnTo>
                <a:lnTo>
                  <a:pt x="11049000" y="0"/>
                </a:lnTo>
                <a:close/>
              </a:path>
            </a:pathLst>
          </a:custGeom>
          <a:solidFill>
            <a:srgbClr val="344560"/>
          </a:solidFill>
        </p:spPr>
        <p:txBody>
          <a:bodyPr wrap="square" lIns="0" tIns="0" rIns="0" bIns="0" rtlCol="0"/>
          <a:lstStyle/>
          <a:p>
            <a:r>
              <a:rPr kumimoji="0" lang="en-US" sz="2000" b="1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Trade Marks vs GI: </a:t>
            </a:r>
            <a:r>
              <a:rPr kumimoji="0" lang="en-US" sz="200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Who wears the crown?</a:t>
            </a:r>
            <a:endParaRPr sz="16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294265C-FC2F-904C-73B3-2557A3DE1948}"/>
              </a:ext>
            </a:extLst>
          </p:cNvPr>
          <p:cNvSpPr/>
          <p:nvPr/>
        </p:nvSpPr>
        <p:spPr>
          <a:xfrm>
            <a:off x="321468" y="1312595"/>
            <a:ext cx="2545557" cy="3489175"/>
          </a:xfrm>
          <a:prstGeom prst="roundRect">
            <a:avLst/>
          </a:prstGeom>
          <a:solidFill>
            <a:srgbClr val="024DA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Trade Marks </a:t>
            </a:r>
          </a:p>
          <a:p>
            <a:pPr algn="ctr"/>
            <a:r>
              <a:rPr lang="en-US"/>
              <a:t> Individual/collective Private rights</a:t>
            </a:r>
          </a:p>
          <a:p>
            <a:pPr algn="ctr"/>
            <a:r>
              <a:rPr lang="en-US"/>
              <a:t>Commercial origin</a:t>
            </a:r>
          </a:p>
          <a:p>
            <a:pPr algn="ctr"/>
            <a:endParaRPr lang="en-IE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EFAA9D-B2C3-F5ED-0CE6-D4C2A0F0DD0B}"/>
              </a:ext>
            </a:extLst>
          </p:cNvPr>
          <p:cNvSpPr/>
          <p:nvPr/>
        </p:nvSpPr>
        <p:spPr>
          <a:xfrm>
            <a:off x="2921534" y="1362494"/>
            <a:ext cx="2545558" cy="343024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err="1"/>
              <a:t>GIs</a:t>
            </a:r>
            <a:endParaRPr lang="fr-FR" b="1"/>
          </a:p>
          <a:p>
            <a:pPr algn="ctr"/>
            <a:r>
              <a:rPr lang="en-US"/>
              <a:t>Collective, </a:t>
            </a:r>
          </a:p>
          <a:p>
            <a:pPr algn="ctr"/>
            <a:r>
              <a:rPr lang="en-US"/>
              <a:t>Public rights  Geographical origin</a:t>
            </a:r>
          </a:p>
          <a:p>
            <a:pPr algn="ctr"/>
            <a:endParaRPr lang="en-IE"/>
          </a:p>
        </p:txBody>
      </p:sp>
      <p:grpSp>
        <p:nvGrpSpPr>
          <p:cNvPr id="7" name="Google Shape;1505;p52">
            <a:extLst>
              <a:ext uri="{FF2B5EF4-FFF2-40B4-BE49-F238E27FC236}">
                <a16:creationId xmlns:a16="http://schemas.microsoft.com/office/drawing/2014/main" id="{99F8EF13-4380-6969-38A7-A7E2E37EF4F8}"/>
              </a:ext>
            </a:extLst>
          </p:cNvPr>
          <p:cNvGrpSpPr/>
          <p:nvPr/>
        </p:nvGrpSpPr>
        <p:grpSpPr>
          <a:xfrm rot="1912800">
            <a:off x="2520241" y="1626946"/>
            <a:ext cx="802587" cy="628598"/>
            <a:chOff x="7918997" y="3714687"/>
            <a:chExt cx="392111" cy="280206"/>
          </a:xfrm>
          <a:solidFill>
            <a:schemeClr val="accent6"/>
          </a:solidFill>
        </p:grpSpPr>
        <p:sp>
          <p:nvSpPr>
            <p:cNvPr id="19" name="Google Shape;1506;p52">
              <a:extLst>
                <a:ext uri="{FF2B5EF4-FFF2-40B4-BE49-F238E27FC236}">
                  <a16:creationId xmlns:a16="http://schemas.microsoft.com/office/drawing/2014/main" id="{F544F23F-1691-9E48-DB5F-09F43ECB71B8}"/>
                </a:ext>
              </a:extLst>
            </p:cNvPr>
            <p:cNvSpPr/>
            <p:nvPr/>
          </p:nvSpPr>
          <p:spPr>
            <a:xfrm>
              <a:off x="7918997" y="3781246"/>
              <a:ext cx="309675" cy="213648"/>
            </a:xfrm>
            <a:custGeom>
              <a:avLst/>
              <a:gdLst/>
              <a:ahLst/>
              <a:cxnLst/>
              <a:rect l="l" t="t" r="r" b="b"/>
              <a:pathLst>
                <a:path w="9752" h="6728" extrusionOk="0">
                  <a:moveTo>
                    <a:pt x="774" y="3644"/>
                  </a:moveTo>
                  <a:cubicBezTo>
                    <a:pt x="965" y="3644"/>
                    <a:pt x="1132" y="3810"/>
                    <a:pt x="1132" y="4001"/>
                  </a:cubicBezTo>
                  <a:cubicBezTo>
                    <a:pt x="1132" y="4191"/>
                    <a:pt x="965" y="4358"/>
                    <a:pt x="774" y="4358"/>
                  </a:cubicBezTo>
                  <a:cubicBezTo>
                    <a:pt x="560" y="4358"/>
                    <a:pt x="417" y="4191"/>
                    <a:pt x="417" y="4001"/>
                  </a:cubicBezTo>
                  <a:cubicBezTo>
                    <a:pt x="417" y="3810"/>
                    <a:pt x="584" y="3644"/>
                    <a:pt x="774" y="3644"/>
                  </a:cubicBezTo>
                  <a:close/>
                  <a:moveTo>
                    <a:pt x="715" y="0"/>
                  </a:moveTo>
                  <a:cubicBezTo>
                    <a:pt x="310" y="0"/>
                    <a:pt x="0" y="322"/>
                    <a:pt x="0" y="715"/>
                  </a:cubicBezTo>
                  <a:cubicBezTo>
                    <a:pt x="0" y="1072"/>
                    <a:pt x="250" y="1370"/>
                    <a:pt x="596" y="1429"/>
                  </a:cubicBezTo>
                  <a:lnTo>
                    <a:pt x="596" y="3346"/>
                  </a:lnTo>
                  <a:cubicBezTo>
                    <a:pt x="298" y="3429"/>
                    <a:pt x="72" y="3703"/>
                    <a:pt x="72" y="4025"/>
                  </a:cubicBezTo>
                  <a:cubicBezTo>
                    <a:pt x="72" y="4358"/>
                    <a:pt x="298" y="4644"/>
                    <a:pt x="596" y="4715"/>
                  </a:cubicBezTo>
                  <a:lnTo>
                    <a:pt x="596" y="5442"/>
                  </a:lnTo>
                  <a:cubicBezTo>
                    <a:pt x="322" y="5513"/>
                    <a:pt x="120" y="5775"/>
                    <a:pt x="120" y="6073"/>
                  </a:cubicBezTo>
                  <a:cubicBezTo>
                    <a:pt x="120" y="6430"/>
                    <a:pt x="417" y="6727"/>
                    <a:pt x="774" y="6727"/>
                  </a:cubicBezTo>
                  <a:lnTo>
                    <a:pt x="2215" y="6727"/>
                  </a:lnTo>
                  <a:cubicBezTo>
                    <a:pt x="2322" y="6727"/>
                    <a:pt x="2394" y="6644"/>
                    <a:pt x="2394" y="6549"/>
                  </a:cubicBezTo>
                  <a:cubicBezTo>
                    <a:pt x="2394" y="6442"/>
                    <a:pt x="2286" y="6335"/>
                    <a:pt x="2191" y="6335"/>
                  </a:cubicBezTo>
                  <a:lnTo>
                    <a:pt x="739" y="6335"/>
                  </a:lnTo>
                  <a:cubicBezTo>
                    <a:pt x="584" y="6335"/>
                    <a:pt x="441" y="6204"/>
                    <a:pt x="441" y="6037"/>
                  </a:cubicBezTo>
                  <a:cubicBezTo>
                    <a:pt x="441" y="5882"/>
                    <a:pt x="584" y="5739"/>
                    <a:pt x="739" y="5739"/>
                  </a:cubicBezTo>
                  <a:lnTo>
                    <a:pt x="9561" y="5739"/>
                  </a:lnTo>
                  <a:cubicBezTo>
                    <a:pt x="9668" y="5739"/>
                    <a:pt x="9752" y="5668"/>
                    <a:pt x="9752" y="5561"/>
                  </a:cubicBezTo>
                  <a:cubicBezTo>
                    <a:pt x="9752" y="5465"/>
                    <a:pt x="9668" y="5382"/>
                    <a:pt x="9561" y="5382"/>
                  </a:cubicBezTo>
                  <a:lnTo>
                    <a:pt x="929" y="5382"/>
                  </a:lnTo>
                  <a:lnTo>
                    <a:pt x="929" y="4703"/>
                  </a:lnTo>
                  <a:cubicBezTo>
                    <a:pt x="1251" y="4632"/>
                    <a:pt x="1489" y="4346"/>
                    <a:pt x="1489" y="4001"/>
                  </a:cubicBezTo>
                  <a:cubicBezTo>
                    <a:pt x="1489" y="3656"/>
                    <a:pt x="1251" y="3370"/>
                    <a:pt x="929" y="3298"/>
                  </a:cubicBezTo>
                  <a:lnTo>
                    <a:pt x="929" y="1215"/>
                  </a:lnTo>
                  <a:cubicBezTo>
                    <a:pt x="929" y="1167"/>
                    <a:pt x="917" y="1108"/>
                    <a:pt x="870" y="1084"/>
                  </a:cubicBezTo>
                  <a:cubicBezTo>
                    <a:pt x="834" y="1060"/>
                    <a:pt x="786" y="1036"/>
                    <a:pt x="739" y="1036"/>
                  </a:cubicBezTo>
                  <a:lnTo>
                    <a:pt x="715" y="1036"/>
                  </a:lnTo>
                  <a:cubicBezTo>
                    <a:pt x="512" y="1036"/>
                    <a:pt x="358" y="870"/>
                    <a:pt x="358" y="679"/>
                  </a:cubicBezTo>
                  <a:cubicBezTo>
                    <a:pt x="358" y="489"/>
                    <a:pt x="512" y="322"/>
                    <a:pt x="715" y="322"/>
                  </a:cubicBezTo>
                  <a:cubicBezTo>
                    <a:pt x="905" y="322"/>
                    <a:pt x="1072" y="489"/>
                    <a:pt x="1072" y="679"/>
                  </a:cubicBezTo>
                  <a:cubicBezTo>
                    <a:pt x="1072" y="715"/>
                    <a:pt x="1072" y="762"/>
                    <a:pt x="1048" y="786"/>
                  </a:cubicBezTo>
                  <a:cubicBezTo>
                    <a:pt x="1036" y="858"/>
                    <a:pt x="1048" y="941"/>
                    <a:pt x="1120" y="977"/>
                  </a:cubicBezTo>
                  <a:lnTo>
                    <a:pt x="2906" y="2525"/>
                  </a:lnTo>
                  <a:cubicBezTo>
                    <a:pt x="2940" y="2553"/>
                    <a:pt x="2985" y="2568"/>
                    <a:pt x="3029" y="2568"/>
                  </a:cubicBezTo>
                  <a:cubicBezTo>
                    <a:pt x="3077" y="2568"/>
                    <a:pt x="3124" y="2550"/>
                    <a:pt x="3156" y="2513"/>
                  </a:cubicBezTo>
                  <a:lnTo>
                    <a:pt x="4287" y="1274"/>
                  </a:lnTo>
                  <a:cubicBezTo>
                    <a:pt x="4358" y="1203"/>
                    <a:pt x="4346" y="1084"/>
                    <a:pt x="4275" y="1024"/>
                  </a:cubicBezTo>
                  <a:cubicBezTo>
                    <a:pt x="4237" y="992"/>
                    <a:pt x="4191" y="976"/>
                    <a:pt x="4147" y="976"/>
                  </a:cubicBezTo>
                  <a:cubicBezTo>
                    <a:pt x="4095" y="976"/>
                    <a:pt x="4045" y="998"/>
                    <a:pt x="4013" y="1036"/>
                  </a:cubicBezTo>
                  <a:lnTo>
                    <a:pt x="3001" y="2155"/>
                  </a:lnTo>
                  <a:lnTo>
                    <a:pt x="1429" y="798"/>
                  </a:lnTo>
                  <a:lnTo>
                    <a:pt x="1429" y="715"/>
                  </a:lnTo>
                  <a:cubicBezTo>
                    <a:pt x="1429" y="310"/>
                    <a:pt x="1096" y="0"/>
                    <a:pt x="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Google Shape;1507;p52">
              <a:extLst>
                <a:ext uri="{FF2B5EF4-FFF2-40B4-BE49-F238E27FC236}">
                  <a16:creationId xmlns:a16="http://schemas.microsoft.com/office/drawing/2014/main" id="{92384E99-4329-80CF-074D-91C790DD45CA}"/>
                </a:ext>
              </a:extLst>
            </p:cNvPr>
            <p:cNvSpPr/>
            <p:nvPr/>
          </p:nvSpPr>
          <p:spPr>
            <a:xfrm>
              <a:off x="8080439" y="3862920"/>
              <a:ext cx="68083" cy="68083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7"/>
                  </a:moveTo>
                  <a:cubicBezTo>
                    <a:pt x="1465" y="357"/>
                    <a:pt x="1786" y="691"/>
                    <a:pt x="1786" y="1072"/>
                  </a:cubicBezTo>
                  <a:cubicBezTo>
                    <a:pt x="1786" y="1465"/>
                    <a:pt x="1465" y="1786"/>
                    <a:pt x="1072" y="1786"/>
                  </a:cubicBezTo>
                  <a:cubicBezTo>
                    <a:pt x="691" y="1786"/>
                    <a:pt x="358" y="1465"/>
                    <a:pt x="358" y="1072"/>
                  </a:cubicBezTo>
                  <a:cubicBezTo>
                    <a:pt x="358" y="691"/>
                    <a:pt x="691" y="357"/>
                    <a:pt x="1072" y="35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cubicBezTo>
                    <a:pt x="0" y="1667"/>
                    <a:pt x="477" y="2143"/>
                    <a:pt x="1072" y="2143"/>
                  </a:cubicBezTo>
                  <a:cubicBezTo>
                    <a:pt x="1667" y="2143"/>
                    <a:pt x="2144" y="1655"/>
                    <a:pt x="2144" y="1072"/>
                  </a:cubicBezTo>
                  <a:cubicBezTo>
                    <a:pt x="2144" y="476"/>
                    <a:pt x="1667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Google Shape;1508;p52">
              <a:extLst>
                <a:ext uri="{FF2B5EF4-FFF2-40B4-BE49-F238E27FC236}">
                  <a16:creationId xmlns:a16="http://schemas.microsoft.com/office/drawing/2014/main" id="{EAA51E7D-620E-8036-96CC-1D453138FFD9}"/>
                </a:ext>
              </a:extLst>
            </p:cNvPr>
            <p:cNvSpPr/>
            <p:nvPr/>
          </p:nvSpPr>
          <p:spPr>
            <a:xfrm>
              <a:off x="8000290" y="3885593"/>
              <a:ext cx="45410" cy="45410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27" y="358"/>
                  </a:moveTo>
                  <a:cubicBezTo>
                    <a:pt x="917" y="358"/>
                    <a:pt x="1084" y="524"/>
                    <a:pt x="1084" y="715"/>
                  </a:cubicBezTo>
                  <a:cubicBezTo>
                    <a:pt x="1084" y="905"/>
                    <a:pt x="917" y="1072"/>
                    <a:pt x="727" y="1072"/>
                  </a:cubicBezTo>
                  <a:cubicBezTo>
                    <a:pt x="536" y="1072"/>
                    <a:pt x="369" y="905"/>
                    <a:pt x="369" y="715"/>
                  </a:cubicBezTo>
                  <a:cubicBezTo>
                    <a:pt x="369" y="524"/>
                    <a:pt x="536" y="358"/>
                    <a:pt x="727" y="358"/>
                  </a:cubicBezTo>
                  <a:close/>
                  <a:moveTo>
                    <a:pt x="694" y="0"/>
                  </a:moveTo>
                  <a:cubicBezTo>
                    <a:pt x="310" y="0"/>
                    <a:pt x="0" y="317"/>
                    <a:pt x="0" y="715"/>
                  </a:cubicBezTo>
                  <a:cubicBezTo>
                    <a:pt x="0" y="1120"/>
                    <a:pt x="322" y="1429"/>
                    <a:pt x="715" y="1429"/>
                  </a:cubicBezTo>
                  <a:cubicBezTo>
                    <a:pt x="1096" y="1429"/>
                    <a:pt x="1429" y="1096"/>
                    <a:pt x="1429" y="715"/>
                  </a:cubicBezTo>
                  <a:cubicBezTo>
                    <a:pt x="1429" y="310"/>
                    <a:pt x="1096" y="1"/>
                    <a:pt x="715" y="1"/>
                  </a:cubicBezTo>
                  <a:cubicBezTo>
                    <a:pt x="708" y="0"/>
                    <a:pt x="701" y="0"/>
                    <a:pt x="6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Google Shape;1509;p52">
              <a:extLst>
                <a:ext uri="{FF2B5EF4-FFF2-40B4-BE49-F238E27FC236}">
                  <a16:creationId xmlns:a16="http://schemas.microsoft.com/office/drawing/2014/main" id="{646A3B35-2D53-AF78-BF7F-21DFAF3A27D4}"/>
                </a:ext>
              </a:extLst>
            </p:cNvPr>
            <p:cNvSpPr/>
            <p:nvPr/>
          </p:nvSpPr>
          <p:spPr>
            <a:xfrm>
              <a:off x="8006323" y="3714687"/>
              <a:ext cx="304784" cy="277920"/>
            </a:xfrm>
            <a:custGeom>
              <a:avLst/>
              <a:gdLst/>
              <a:ahLst/>
              <a:cxnLst/>
              <a:rect l="l" t="t" r="r" b="b"/>
              <a:pathLst>
                <a:path w="9598" h="8752" extrusionOk="0">
                  <a:moveTo>
                    <a:pt x="8800" y="5740"/>
                  </a:moveTo>
                  <a:cubicBezTo>
                    <a:pt x="8990" y="5740"/>
                    <a:pt x="9157" y="5906"/>
                    <a:pt x="9157" y="6097"/>
                  </a:cubicBezTo>
                  <a:cubicBezTo>
                    <a:pt x="9157" y="6287"/>
                    <a:pt x="9002" y="6454"/>
                    <a:pt x="8800" y="6454"/>
                  </a:cubicBezTo>
                  <a:cubicBezTo>
                    <a:pt x="8609" y="6454"/>
                    <a:pt x="8442" y="6287"/>
                    <a:pt x="8442" y="6097"/>
                  </a:cubicBezTo>
                  <a:cubicBezTo>
                    <a:pt x="8442" y="5906"/>
                    <a:pt x="8597" y="5740"/>
                    <a:pt x="8800" y="5740"/>
                  </a:cubicBezTo>
                  <a:close/>
                  <a:moveTo>
                    <a:pt x="3430" y="1"/>
                  </a:moveTo>
                  <a:cubicBezTo>
                    <a:pt x="2989" y="1"/>
                    <a:pt x="2632" y="358"/>
                    <a:pt x="2632" y="787"/>
                  </a:cubicBezTo>
                  <a:cubicBezTo>
                    <a:pt x="2632" y="989"/>
                    <a:pt x="2727" y="1203"/>
                    <a:pt x="2858" y="1334"/>
                  </a:cubicBezTo>
                  <a:lnTo>
                    <a:pt x="1739" y="2561"/>
                  </a:lnTo>
                  <a:cubicBezTo>
                    <a:pt x="1668" y="2632"/>
                    <a:pt x="1680" y="2751"/>
                    <a:pt x="1763" y="2811"/>
                  </a:cubicBezTo>
                  <a:cubicBezTo>
                    <a:pt x="1796" y="2844"/>
                    <a:pt x="1838" y="2859"/>
                    <a:pt x="1881" y="2859"/>
                  </a:cubicBezTo>
                  <a:cubicBezTo>
                    <a:pt x="1931" y="2859"/>
                    <a:pt x="1981" y="2838"/>
                    <a:pt x="2013" y="2799"/>
                  </a:cubicBezTo>
                  <a:lnTo>
                    <a:pt x="3251" y="1430"/>
                  </a:lnTo>
                  <a:cubicBezTo>
                    <a:pt x="3287" y="1382"/>
                    <a:pt x="3311" y="1323"/>
                    <a:pt x="3287" y="1275"/>
                  </a:cubicBezTo>
                  <a:cubicBezTo>
                    <a:pt x="3275" y="1215"/>
                    <a:pt x="3251" y="1168"/>
                    <a:pt x="3204" y="1144"/>
                  </a:cubicBezTo>
                  <a:cubicBezTo>
                    <a:pt x="3073" y="1072"/>
                    <a:pt x="2977" y="918"/>
                    <a:pt x="2977" y="775"/>
                  </a:cubicBezTo>
                  <a:cubicBezTo>
                    <a:pt x="2977" y="537"/>
                    <a:pt x="3168" y="334"/>
                    <a:pt x="3406" y="334"/>
                  </a:cubicBezTo>
                  <a:cubicBezTo>
                    <a:pt x="3644" y="334"/>
                    <a:pt x="3847" y="537"/>
                    <a:pt x="3847" y="775"/>
                  </a:cubicBezTo>
                  <a:cubicBezTo>
                    <a:pt x="3847" y="918"/>
                    <a:pt x="3751" y="1072"/>
                    <a:pt x="3620" y="1144"/>
                  </a:cubicBezTo>
                  <a:cubicBezTo>
                    <a:pt x="3573" y="1168"/>
                    <a:pt x="3525" y="1215"/>
                    <a:pt x="3525" y="1275"/>
                  </a:cubicBezTo>
                  <a:cubicBezTo>
                    <a:pt x="3513" y="1334"/>
                    <a:pt x="3525" y="1382"/>
                    <a:pt x="3573" y="1430"/>
                  </a:cubicBezTo>
                  <a:lnTo>
                    <a:pt x="6430" y="4561"/>
                  </a:lnTo>
                  <a:cubicBezTo>
                    <a:pt x="6462" y="4606"/>
                    <a:pt x="6512" y="4627"/>
                    <a:pt x="6562" y="4627"/>
                  </a:cubicBezTo>
                  <a:cubicBezTo>
                    <a:pt x="6605" y="4627"/>
                    <a:pt x="6647" y="4612"/>
                    <a:pt x="6680" y="4585"/>
                  </a:cubicBezTo>
                  <a:lnTo>
                    <a:pt x="8466" y="3037"/>
                  </a:lnTo>
                  <a:cubicBezTo>
                    <a:pt x="8526" y="2989"/>
                    <a:pt x="8549" y="2918"/>
                    <a:pt x="8526" y="2835"/>
                  </a:cubicBezTo>
                  <a:cubicBezTo>
                    <a:pt x="8514" y="2811"/>
                    <a:pt x="8514" y="2763"/>
                    <a:pt x="8514" y="2739"/>
                  </a:cubicBezTo>
                  <a:cubicBezTo>
                    <a:pt x="8514" y="2537"/>
                    <a:pt x="8680" y="2382"/>
                    <a:pt x="8871" y="2382"/>
                  </a:cubicBezTo>
                  <a:cubicBezTo>
                    <a:pt x="9061" y="2382"/>
                    <a:pt x="9228" y="2537"/>
                    <a:pt x="9228" y="2739"/>
                  </a:cubicBezTo>
                  <a:cubicBezTo>
                    <a:pt x="9228" y="2930"/>
                    <a:pt x="9061" y="3097"/>
                    <a:pt x="8871" y="3097"/>
                  </a:cubicBezTo>
                  <a:lnTo>
                    <a:pt x="8847" y="3097"/>
                  </a:lnTo>
                  <a:cubicBezTo>
                    <a:pt x="8800" y="3097"/>
                    <a:pt x="8740" y="3108"/>
                    <a:pt x="8704" y="3132"/>
                  </a:cubicBezTo>
                  <a:cubicBezTo>
                    <a:pt x="8680" y="3168"/>
                    <a:pt x="8645" y="3228"/>
                    <a:pt x="8645" y="3275"/>
                  </a:cubicBezTo>
                  <a:lnTo>
                    <a:pt x="8645" y="5359"/>
                  </a:lnTo>
                  <a:cubicBezTo>
                    <a:pt x="8335" y="5430"/>
                    <a:pt x="8097" y="5716"/>
                    <a:pt x="8097" y="6049"/>
                  </a:cubicBezTo>
                  <a:cubicBezTo>
                    <a:pt x="8097" y="6395"/>
                    <a:pt x="8335" y="6680"/>
                    <a:pt x="8645" y="6752"/>
                  </a:cubicBezTo>
                  <a:lnTo>
                    <a:pt x="8645" y="7442"/>
                  </a:lnTo>
                  <a:lnTo>
                    <a:pt x="7561" y="7442"/>
                  </a:lnTo>
                  <a:cubicBezTo>
                    <a:pt x="7454" y="7442"/>
                    <a:pt x="7383" y="7514"/>
                    <a:pt x="7383" y="7621"/>
                  </a:cubicBezTo>
                  <a:cubicBezTo>
                    <a:pt x="7383" y="7716"/>
                    <a:pt x="7454" y="7800"/>
                    <a:pt x="7561" y="7800"/>
                  </a:cubicBezTo>
                  <a:lnTo>
                    <a:pt x="8823" y="7800"/>
                  </a:lnTo>
                  <a:cubicBezTo>
                    <a:pt x="8990" y="7800"/>
                    <a:pt x="9121" y="7930"/>
                    <a:pt x="9121" y="8097"/>
                  </a:cubicBezTo>
                  <a:cubicBezTo>
                    <a:pt x="9121" y="8252"/>
                    <a:pt x="8990" y="8395"/>
                    <a:pt x="8823" y="8395"/>
                  </a:cubicBezTo>
                  <a:lnTo>
                    <a:pt x="179" y="8395"/>
                  </a:lnTo>
                  <a:cubicBezTo>
                    <a:pt x="72" y="8395"/>
                    <a:pt x="1" y="8466"/>
                    <a:pt x="1" y="8573"/>
                  </a:cubicBezTo>
                  <a:cubicBezTo>
                    <a:pt x="1" y="8669"/>
                    <a:pt x="72" y="8752"/>
                    <a:pt x="179" y="8752"/>
                  </a:cubicBezTo>
                  <a:lnTo>
                    <a:pt x="8823" y="8752"/>
                  </a:lnTo>
                  <a:cubicBezTo>
                    <a:pt x="9181" y="8752"/>
                    <a:pt x="9478" y="8454"/>
                    <a:pt x="9478" y="8097"/>
                  </a:cubicBezTo>
                  <a:cubicBezTo>
                    <a:pt x="9478" y="7800"/>
                    <a:pt x="9276" y="7538"/>
                    <a:pt x="9002" y="7466"/>
                  </a:cubicBezTo>
                  <a:lnTo>
                    <a:pt x="9002" y="6752"/>
                  </a:lnTo>
                  <a:cubicBezTo>
                    <a:pt x="9300" y="6704"/>
                    <a:pt x="9526" y="6430"/>
                    <a:pt x="9526" y="6097"/>
                  </a:cubicBezTo>
                  <a:cubicBezTo>
                    <a:pt x="9526" y="5775"/>
                    <a:pt x="9300" y="5490"/>
                    <a:pt x="9002" y="5394"/>
                  </a:cubicBezTo>
                  <a:lnTo>
                    <a:pt x="9002" y="3478"/>
                  </a:lnTo>
                  <a:cubicBezTo>
                    <a:pt x="9347" y="3418"/>
                    <a:pt x="9597" y="3120"/>
                    <a:pt x="9597" y="2763"/>
                  </a:cubicBezTo>
                  <a:cubicBezTo>
                    <a:pt x="9597" y="2358"/>
                    <a:pt x="9276" y="2049"/>
                    <a:pt x="8883" y="2049"/>
                  </a:cubicBezTo>
                  <a:cubicBezTo>
                    <a:pt x="8502" y="2049"/>
                    <a:pt x="8168" y="2382"/>
                    <a:pt x="8168" y="2763"/>
                  </a:cubicBezTo>
                  <a:lnTo>
                    <a:pt x="8168" y="2858"/>
                  </a:lnTo>
                  <a:lnTo>
                    <a:pt x="6597" y="4204"/>
                  </a:lnTo>
                  <a:lnTo>
                    <a:pt x="3989" y="1334"/>
                  </a:lnTo>
                  <a:cubicBezTo>
                    <a:pt x="4144" y="1192"/>
                    <a:pt x="4216" y="989"/>
                    <a:pt x="4216" y="787"/>
                  </a:cubicBezTo>
                  <a:cubicBezTo>
                    <a:pt x="4216" y="358"/>
                    <a:pt x="3858" y="1"/>
                    <a:pt x="3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Google Shape;1510;p52">
              <a:extLst>
                <a:ext uri="{FF2B5EF4-FFF2-40B4-BE49-F238E27FC236}">
                  <a16:creationId xmlns:a16="http://schemas.microsoft.com/office/drawing/2014/main" id="{15E8C676-F124-7366-BD17-E048EFB84C6F}"/>
                </a:ext>
              </a:extLst>
            </p:cNvPr>
            <p:cNvSpPr/>
            <p:nvPr/>
          </p:nvSpPr>
          <p:spPr>
            <a:xfrm>
              <a:off x="8183643" y="3885593"/>
              <a:ext cx="45410" cy="45410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03" y="358"/>
                  </a:moveTo>
                  <a:cubicBezTo>
                    <a:pt x="894" y="358"/>
                    <a:pt x="1060" y="524"/>
                    <a:pt x="1060" y="715"/>
                  </a:cubicBezTo>
                  <a:cubicBezTo>
                    <a:pt x="1060" y="905"/>
                    <a:pt x="894" y="1072"/>
                    <a:pt x="703" y="1072"/>
                  </a:cubicBezTo>
                  <a:cubicBezTo>
                    <a:pt x="501" y="1072"/>
                    <a:pt x="346" y="905"/>
                    <a:pt x="346" y="715"/>
                  </a:cubicBezTo>
                  <a:cubicBezTo>
                    <a:pt x="346" y="524"/>
                    <a:pt x="501" y="358"/>
                    <a:pt x="703" y="358"/>
                  </a:cubicBezTo>
                  <a:close/>
                  <a:moveTo>
                    <a:pt x="715" y="1"/>
                  </a:moveTo>
                  <a:cubicBezTo>
                    <a:pt x="310" y="1"/>
                    <a:pt x="1" y="334"/>
                    <a:pt x="1" y="715"/>
                  </a:cubicBezTo>
                  <a:cubicBezTo>
                    <a:pt x="1" y="1120"/>
                    <a:pt x="322" y="1429"/>
                    <a:pt x="715" y="1429"/>
                  </a:cubicBezTo>
                  <a:cubicBezTo>
                    <a:pt x="1096" y="1429"/>
                    <a:pt x="1430" y="1108"/>
                    <a:pt x="1430" y="715"/>
                  </a:cubicBezTo>
                  <a:cubicBezTo>
                    <a:pt x="1430" y="310"/>
                    <a:pt x="1096" y="1"/>
                    <a:pt x="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Google Shape;2065;p54">
            <a:extLst>
              <a:ext uri="{FF2B5EF4-FFF2-40B4-BE49-F238E27FC236}">
                <a16:creationId xmlns:a16="http://schemas.microsoft.com/office/drawing/2014/main" id="{074A4B65-F69C-00FD-DCCF-4C20CEC18399}"/>
              </a:ext>
            </a:extLst>
          </p:cNvPr>
          <p:cNvGrpSpPr/>
          <p:nvPr/>
        </p:nvGrpSpPr>
        <p:grpSpPr>
          <a:xfrm>
            <a:off x="1307382" y="3752170"/>
            <a:ext cx="732636" cy="723252"/>
            <a:chOff x="903530" y="3806125"/>
            <a:chExt cx="264550" cy="353222"/>
          </a:xfrm>
          <a:solidFill>
            <a:srgbClr val="FFC000"/>
          </a:solidFill>
        </p:grpSpPr>
        <p:sp>
          <p:nvSpPr>
            <p:cNvPr id="25" name="Google Shape;2066;p54">
              <a:extLst>
                <a:ext uri="{FF2B5EF4-FFF2-40B4-BE49-F238E27FC236}">
                  <a16:creationId xmlns:a16="http://schemas.microsoft.com/office/drawing/2014/main" id="{63C3C5C5-5D8D-FBD6-606D-B84616C2CE6F}"/>
                </a:ext>
              </a:extLst>
            </p:cNvPr>
            <p:cNvSpPr/>
            <p:nvPr/>
          </p:nvSpPr>
          <p:spPr>
            <a:xfrm>
              <a:off x="926637" y="3839321"/>
              <a:ext cx="173237" cy="162002"/>
            </a:xfrm>
            <a:custGeom>
              <a:avLst/>
              <a:gdLst/>
              <a:ahLst/>
              <a:cxnLst/>
              <a:rect l="l" t="t" r="r" b="b"/>
              <a:pathLst>
                <a:path w="5443" h="5090" extrusionOk="0">
                  <a:moveTo>
                    <a:pt x="3418" y="1"/>
                  </a:moveTo>
                  <a:cubicBezTo>
                    <a:pt x="2623" y="1"/>
                    <a:pt x="1831" y="307"/>
                    <a:pt x="1227" y="911"/>
                  </a:cubicBezTo>
                  <a:cubicBezTo>
                    <a:pt x="108" y="2030"/>
                    <a:pt x="1" y="3804"/>
                    <a:pt x="989" y="5030"/>
                  </a:cubicBezTo>
                  <a:cubicBezTo>
                    <a:pt x="1013" y="5078"/>
                    <a:pt x="1061" y="5090"/>
                    <a:pt x="1120" y="5090"/>
                  </a:cubicBezTo>
                  <a:cubicBezTo>
                    <a:pt x="1156" y="5090"/>
                    <a:pt x="1192" y="5078"/>
                    <a:pt x="1227" y="5066"/>
                  </a:cubicBezTo>
                  <a:cubicBezTo>
                    <a:pt x="1299" y="5006"/>
                    <a:pt x="1311" y="4899"/>
                    <a:pt x="1251" y="4840"/>
                  </a:cubicBezTo>
                  <a:cubicBezTo>
                    <a:pt x="382" y="3744"/>
                    <a:pt x="477" y="2149"/>
                    <a:pt x="1477" y="1149"/>
                  </a:cubicBezTo>
                  <a:cubicBezTo>
                    <a:pt x="2019" y="607"/>
                    <a:pt x="2735" y="334"/>
                    <a:pt x="3452" y="334"/>
                  </a:cubicBezTo>
                  <a:cubicBezTo>
                    <a:pt x="4059" y="334"/>
                    <a:pt x="4666" y="530"/>
                    <a:pt x="5168" y="923"/>
                  </a:cubicBezTo>
                  <a:cubicBezTo>
                    <a:pt x="5199" y="948"/>
                    <a:pt x="5237" y="961"/>
                    <a:pt x="5273" y="961"/>
                  </a:cubicBezTo>
                  <a:cubicBezTo>
                    <a:pt x="5321" y="961"/>
                    <a:pt x="5367" y="939"/>
                    <a:pt x="5394" y="899"/>
                  </a:cubicBezTo>
                  <a:cubicBezTo>
                    <a:pt x="5442" y="827"/>
                    <a:pt x="5418" y="720"/>
                    <a:pt x="5347" y="672"/>
                  </a:cubicBezTo>
                  <a:cubicBezTo>
                    <a:pt x="4777" y="223"/>
                    <a:pt x="4096" y="1"/>
                    <a:pt x="3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067;p54">
              <a:extLst>
                <a:ext uri="{FF2B5EF4-FFF2-40B4-BE49-F238E27FC236}">
                  <a16:creationId xmlns:a16="http://schemas.microsoft.com/office/drawing/2014/main" id="{90B43EC4-AEB1-0992-E694-81F0E4C08EA1}"/>
                </a:ext>
              </a:extLst>
            </p:cNvPr>
            <p:cNvSpPr/>
            <p:nvPr/>
          </p:nvSpPr>
          <p:spPr>
            <a:xfrm>
              <a:off x="903530" y="3806125"/>
              <a:ext cx="264550" cy="353222"/>
            </a:xfrm>
            <a:custGeom>
              <a:avLst/>
              <a:gdLst/>
              <a:ahLst/>
              <a:cxnLst/>
              <a:rect l="l" t="t" r="r" b="b"/>
              <a:pathLst>
                <a:path w="8312" h="11098" extrusionOk="0">
                  <a:moveTo>
                    <a:pt x="4144" y="322"/>
                  </a:moveTo>
                  <a:cubicBezTo>
                    <a:pt x="6251" y="322"/>
                    <a:pt x="7966" y="2025"/>
                    <a:pt x="7966" y="4144"/>
                  </a:cubicBezTo>
                  <a:cubicBezTo>
                    <a:pt x="7978" y="5085"/>
                    <a:pt x="7775" y="6002"/>
                    <a:pt x="7371" y="6895"/>
                  </a:cubicBezTo>
                  <a:cubicBezTo>
                    <a:pt x="7037" y="7609"/>
                    <a:pt x="6597" y="8323"/>
                    <a:pt x="6025" y="8978"/>
                  </a:cubicBezTo>
                  <a:cubicBezTo>
                    <a:pt x="5228" y="9919"/>
                    <a:pt x="4418" y="10526"/>
                    <a:pt x="4156" y="10717"/>
                  </a:cubicBezTo>
                  <a:cubicBezTo>
                    <a:pt x="3882" y="10538"/>
                    <a:pt x="3084" y="9931"/>
                    <a:pt x="2275" y="8990"/>
                  </a:cubicBezTo>
                  <a:cubicBezTo>
                    <a:pt x="1715" y="8323"/>
                    <a:pt x="1251" y="7621"/>
                    <a:pt x="929" y="6895"/>
                  </a:cubicBezTo>
                  <a:cubicBezTo>
                    <a:pt x="525" y="6002"/>
                    <a:pt x="310" y="5085"/>
                    <a:pt x="310" y="4144"/>
                  </a:cubicBezTo>
                  <a:cubicBezTo>
                    <a:pt x="310" y="2025"/>
                    <a:pt x="2025" y="322"/>
                    <a:pt x="4144" y="322"/>
                  </a:cubicBezTo>
                  <a:close/>
                  <a:moveTo>
                    <a:pt x="4156" y="1"/>
                  </a:moveTo>
                  <a:cubicBezTo>
                    <a:pt x="1858" y="1"/>
                    <a:pt x="1" y="1870"/>
                    <a:pt x="1" y="4156"/>
                  </a:cubicBezTo>
                  <a:cubicBezTo>
                    <a:pt x="1" y="5121"/>
                    <a:pt x="215" y="6097"/>
                    <a:pt x="644" y="7049"/>
                  </a:cubicBezTo>
                  <a:cubicBezTo>
                    <a:pt x="989" y="7788"/>
                    <a:pt x="1441" y="8514"/>
                    <a:pt x="2037" y="9216"/>
                  </a:cubicBezTo>
                  <a:cubicBezTo>
                    <a:pt x="3037" y="10395"/>
                    <a:pt x="4037" y="11050"/>
                    <a:pt x="4061" y="11062"/>
                  </a:cubicBezTo>
                  <a:cubicBezTo>
                    <a:pt x="4096" y="11074"/>
                    <a:pt x="4120" y="11098"/>
                    <a:pt x="4156" y="11098"/>
                  </a:cubicBezTo>
                  <a:cubicBezTo>
                    <a:pt x="4180" y="11098"/>
                    <a:pt x="4215" y="11074"/>
                    <a:pt x="4239" y="11062"/>
                  </a:cubicBezTo>
                  <a:cubicBezTo>
                    <a:pt x="4287" y="11038"/>
                    <a:pt x="5275" y="10395"/>
                    <a:pt x="6263" y="9216"/>
                  </a:cubicBezTo>
                  <a:cubicBezTo>
                    <a:pt x="6859" y="8538"/>
                    <a:pt x="7323" y="7800"/>
                    <a:pt x="7668" y="7049"/>
                  </a:cubicBezTo>
                  <a:cubicBezTo>
                    <a:pt x="8085" y="6109"/>
                    <a:pt x="8311" y="5144"/>
                    <a:pt x="8311" y="4156"/>
                  </a:cubicBezTo>
                  <a:cubicBezTo>
                    <a:pt x="8311" y="1870"/>
                    <a:pt x="6442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068;p54">
              <a:extLst>
                <a:ext uri="{FF2B5EF4-FFF2-40B4-BE49-F238E27FC236}">
                  <a16:creationId xmlns:a16="http://schemas.microsoft.com/office/drawing/2014/main" id="{DFBEEBB9-F619-9D7D-3616-4945DBD1AAE1}"/>
                </a:ext>
              </a:extLst>
            </p:cNvPr>
            <p:cNvSpPr/>
            <p:nvPr/>
          </p:nvSpPr>
          <p:spPr>
            <a:xfrm>
              <a:off x="1008879" y="3904059"/>
              <a:ext cx="54966" cy="18460"/>
            </a:xfrm>
            <a:custGeom>
              <a:avLst/>
              <a:gdLst/>
              <a:ahLst/>
              <a:cxnLst/>
              <a:rect l="l" t="t" r="r" b="b"/>
              <a:pathLst>
                <a:path w="1727" h="580" extrusionOk="0">
                  <a:moveTo>
                    <a:pt x="648" y="1"/>
                  </a:moveTo>
                  <a:cubicBezTo>
                    <a:pt x="492" y="1"/>
                    <a:pt x="319" y="16"/>
                    <a:pt x="132" y="55"/>
                  </a:cubicBezTo>
                  <a:cubicBezTo>
                    <a:pt x="60" y="67"/>
                    <a:pt x="1" y="127"/>
                    <a:pt x="1" y="222"/>
                  </a:cubicBezTo>
                  <a:lnTo>
                    <a:pt x="1" y="401"/>
                  </a:lnTo>
                  <a:cubicBezTo>
                    <a:pt x="1" y="484"/>
                    <a:pt x="72" y="555"/>
                    <a:pt x="155" y="555"/>
                  </a:cubicBezTo>
                  <a:cubicBezTo>
                    <a:pt x="251" y="555"/>
                    <a:pt x="322" y="484"/>
                    <a:pt x="322" y="401"/>
                  </a:cubicBezTo>
                  <a:lnTo>
                    <a:pt x="322" y="365"/>
                  </a:lnTo>
                  <a:cubicBezTo>
                    <a:pt x="434" y="350"/>
                    <a:pt x="539" y="343"/>
                    <a:pt x="636" y="343"/>
                  </a:cubicBezTo>
                  <a:cubicBezTo>
                    <a:pt x="841" y="343"/>
                    <a:pt x="1011" y="372"/>
                    <a:pt x="1132" y="413"/>
                  </a:cubicBezTo>
                  <a:cubicBezTo>
                    <a:pt x="1334" y="472"/>
                    <a:pt x="1453" y="543"/>
                    <a:pt x="1465" y="543"/>
                  </a:cubicBezTo>
                  <a:cubicBezTo>
                    <a:pt x="1501" y="555"/>
                    <a:pt x="1525" y="579"/>
                    <a:pt x="1560" y="579"/>
                  </a:cubicBezTo>
                  <a:cubicBezTo>
                    <a:pt x="1620" y="579"/>
                    <a:pt x="1667" y="543"/>
                    <a:pt x="1691" y="496"/>
                  </a:cubicBezTo>
                  <a:cubicBezTo>
                    <a:pt x="1727" y="401"/>
                    <a:pt x="1703" y="305"/>
                    <a:pt x="1632" y="246"/>
                  </a:cubicBezTo>
                  <a:cubicBezTo>
                    <a:pt x="1613" y="236"/>
                    <a:pt x="1255" y="1"/>
                    <a:pt x="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069;p54">
              <a:extLst>
                <a:ext uri="{FF2B5EF4-FFF2-40B4-BE49-F238E27FC236}">
                  <a16:creationId xmlns:a16="http://schemas.microsoft.com/office/drawing/2014/main" id="{C0404A09-E0AD-3F11-44C6-69EC1735982B}"/>
                </a:ext>
              </a:extLst>
            </p:cNvPr>
            <p:cNvSpPr/>
            <p:nvPr/>
          </p:nvSpPr>
          <p:spPr>
            <a:xfrm>
              <a:off x="972118" y="3872072"/>
              <a:ext cx="172473" cy="164866"/>
            </a:xfrm>
            <a:custGeom>
              <a:avLst/>
              <a:gdLst/>
              <a:ahLst/>
              <a:cxnLst/>
              <a:rect l="l" t="t" r="r" b="b"/>
              <a:pathLst>
                <a:path w="5419" h="5180" extrusionOk="0">
                  <a:moveTo>
                    <a:pt x="3239" y="346"/>
                  </a:moveTo>
                  <a:lnTo>
                    <a:pt x="3239" y="1144"/>
                  </a:lnTo>
                  <a:cubicBezTo>
                    <a:pt x="3239" y="1287"/>
                    <a:pt x="3203" y="1418"/>
                    <a:pt x="3144" y="1537"/>
                  </a:cubicBezTo>
                  <a:lnTo>
                    <a:pt x="3084" y="1668"/>
                  </a:lnTo>
                  <a:cubicBezTo>
                    <a:pt x="3073" y="1703"/>
                    <a:pt x="3073" y="1715"/>
                    <a:pt x="3073" y="1739"/>
                  </a:cubicBezTo>
                  <a:lnTo>
                    <a:pt x="3073" y="2084"/>
                  </a:lnTo>
                  <a:cubicBezTo>
                    <a:pt x="3073" y="2370"/>
                    <a:pt x="2953" y="2632"/>
                    <a:pt x="2763" y="2846"/>
                  </a:cubicBezTo>
                  <a:cubicBezTo>
                    <a:pt x="2558" y="3028"/>
                    <a:pt x="2311" y="3145"/>
                    <a:pt x="2040" y="3145"/>
                  </a:cubicBezTo>
                  <a:cubicBezTo>
                    <a:pt x="2027" y="3145"/>
                    <a:pt x="2014" y="3144"/>
                    <a:pt x="2001" y="3144"/>
                  </a:cubicBezTo>
                  <a:cubicBezTo>
                    <a:pt x="1406" y="3108"/>
                    <a:pt x="941" y="2620"/>
                    <a:pt x="941" y="2037"/>
                  </a:cubicBezTo>
                  <a:lnTo>
                    <a:pt x="941" y="1739"/>
                  </a:lnTo>
                  <a:cubicBezTo>
                    <a:pt x="941" y="1715"/>
                    <a:pt x="941" y="1703"/>
                    <a:pt x="929" y="1668"/>
                  </a:cubicBezTo>
                  <a:lnTo>
                    <a:pt x="870" y="1537"/>
                  </a:lnTo>
                  <a:cubicBezTo>
                    <a:pt x="810" y="1418"/>
                    <a:pt x="775" y="1287"/>
                    <a:pt x="775" y="1144"/>
                  </a:cubicBezTo>
                  <a:cubicBezTo>
                    <a:pt x="775" y="703"/>
                    <a:pt x="1132" y="346"/>
                    <a:pt x="1584" y="346"/>
                  </a:cubicBezTo>
                  <a:close/>
                  <a:moveTo>
                    <a:pt x="1465" y="3346"/>
                  </a:moveTo>
                  <a:cubicBezTo>
                    <a:pt x="1608" y="3406"/>
                    <a:pt x="1775" y="3453"/>
                    <a:pt x="1953" y="3465"/>
                  </a:cubicBezTo>
                  <a:lnTo>
                    <a:pt x="2001" y="3465"/>
                  </a:lnTo>
                  <a:cubicBezTo>
                    <a:pt x="2180" y="3465"/>
                    <a:pt x="2370" y="3442"/>
                    <a:pt x="2537" y="3370"/>
                  </a:cubicBezTo>
                  <a:lnTo>
                    <a:pt x="2537" y="3584"/>
                  </a:lnTo>
                  <a:cubicBezTo>
                    <a:pt x="2537" y="3632"/>
                    <a:pt x="2549" y="3692"/>
                    <a:pt x="2549" y="3739"/>
                  </a:cubicBezTo>
                  <a:lnTo>
                    <a:pt x="2001" y="4156"/>
                  </a:lnTo>
                  <a:lnTo>
                    <a:pt x="1453" y="3727"/>
                  </a:lnTo>
                  <a:cubicBezTo>
                    <a:pt x="1465" y="3680"/>
                    <a:pt x="1465" y="3632"/>
                    <a:pt x="1465" y="3573"/>
                  </a:cubicBezTo>
                  <a:lnTo>
                    <a:pt x="1465" y="3346"/>
                  </a:lnTo>
                  <a:close/>
                  <a:moveTo>
                    <a:pt x="1251" y="3977"/>
                  </a:moveTo>
                  <a:lnTo>
                    <a:pt x="1834" y="4406"/>
                  </a:lnTo>
                  <a:lnTo>
                    <a:pt x="1834" y="4870"/>
                  </a:lnTo>
                  <a:cubicBezTo>
                    <a:pt x="1334" y="4835"/>
                    <a:pt x="822" y="4680"/>
                    <a:pt x="394" y="4358"/>
                  </a:cubicBezTo>
                  <a:cubicBezTo>
                    <a:pt x="417" y="4335"/>
                    <a:pt x="465" y="4299"/>
                    <a:pt x="501" y="4287"/>
                  </a:cubicBezTo>
                  <a:lnTo>
                    <a:pt x="1132" y="4049"/>
                  </a:lnTo>
                  <a:cubicBezTo>
                    <a:pt x="1179" y="4037"/>
                    <a:pt x="1227" y="4001"/>
                    <a:pt x="1251" y="3977"/>
                  </a:cubicBezTo>
                  <a:close/>
                  <a:moveTo>
                    <a:pt x="2739" y="3989"/>
                  </a:moveTo>
                  <a:cubicBezTo>
                    <a:pt x="2787" y="4025"/>
                    <a:pt x="2822" y="4037"/>
                    <a:pt x="2858" y="4061"/>
                  </a:cubicBezTo>
                  <a:lnTo>
                    <a:pt x="3632" y="4346"/>
                  </a:lnTo>
                  <a:cubicBezTo>
                    <a:pt x="3192" y="4656"/>
                    <a:pt x="2680" y="4835"/>
                    <a:pt x="2168" y="4870"/>
                  </a:cubicBezTo>
                  <a:lnTo>
                    <a:pt x="2168" y="4418"/>
                  </a:lnTo>
                  <a:lnTo>
                    <a:pt x="2739" y="3989"/>
                  </a:lnTo>
                  <a:close/>
                  <a:moveTo>
                    <a:pt x="1596" y="1"/>
                  </a:moveTo>
                  <a:cubicBezTo>
                    <a:pt x="977" y="1"/>
                    <a:pt x="465" y="501"/>
                    <a:pt x="465" y="1132"/>
                  </a:cubicBezTo>
                  <a:cubicBezTo>
                    <a:pt x="465" y="1310"/>
                    <a:pt x="513" y="1501"/>
                    <a:pt x="596" y="1668"/>
                  </a:cubicBezTo>
                  <a:lnTo>
                    <a:pt x="644" y="1751"/>
                  </a:lnTo>
                  <a:lnTo>
                    <a:pt x="644" y="2013"/>
                  </a:lnTo>
                  <a:cubicBezTo>
                    <a:pt x="644" y="2453"/>
                    <a:pt x="858" y="2858"/>
                    <a:pt x="1168" y="3120"/>
                  </a:cubicBezTo>
                  <a:lnTo>
                    <a:pt x="1168" y="3561"/>
                  </a:lnTo>
                  <a:cubicBezTo>
                    <a:pt x="1168" y="3632"/>
                    <a:pt x="1120" y="3704"/>
                    <a:pt x="1048" y="3739"/>
                  </a:cubicBezTo>
                  <a:lnTo>
                    <a:pt x="406" y="3977"/>
                  </a:lnTo>
                  <a:cubicBezTo>
                    <a:pt x="239" y="4037"/>
                    <a:pt x="108" y="4168"/>
                    <a:pt x="36" y="4311"/>
                  </a:cubicBezTo>
                  <a:cubicBezTo>
                    <a:pt x="1" y="4394"/>
                    <a:pt x="25" y="4466"/>
                    <a:pt x="84" y="4513"/>
                  </a:cubicBezTo>
                  <a:cubicBezTo>
                    <a:pt x="644" y="4954"/>
                    <a:pt x="1334" y="5180"/>
                    <a:pt x="2001" y="5180"/>
                  </a:cubicBezTo>
                  <a:cubicBezTo>
                    <a:pt x="2799" y="5180"/>
                    <a:pt x="3596" y="4870"/>
                    <a:pt x="4204" y="4275"/>
                  </a:cubicBezTo>
                  <a:cubicBezTo>
                    <a:pt x="5323" y="3168"/>
                    <a:pt x="5418" y="1406"/>
                    <a:pt x="4442" y="167"/>
                  </a:cubicBezTo>
                  <a:cubicBezTo>
                    <a:pt x="4405" y="124"/>
                    <a:pt x="4351" y="98"/>
                    <a:pt x="4301" y="98"/>
                  </a:cubicBezTo>
                  <a:cubicBezTo>
                    <a:pt x="4269" y="98"/>
                    <a:pt x="4239" y="108"/>
                    <a:pt x="4216" y="132"/>
                  </a:cubicBezTo>
                  <a:cubicBezTo>
                    <a:pt x="4144" y="191"/>
                    <a:pt x="4132" y="298"/>
                    <a:pt x="4192" y="358"/>
                  </a:cubicBezTo>
                  <a:cubicBezTo>
                    <a:pt x="5061" y="1465"/>
                    <a:pt x="4966" y="3049"/>
                    <a:pt x="3965" y="4049"/>
                  </a:cubicBezTo>
                  <a:lnTo>
                    <a:pt x="3906" y="4108"/>
                  </a:lnTo>
                  <a:cubicBezTo>
                    <a:pt x="3870" y="4096"/>
                    <a:pt x="3835" y="4061"/>
                    <a:pt x="3799" y="4049"/>
                  </a:cubicBezTo>
                  <a:lnTo>
                    <a:pt x="2977" y="3739"/>
                  </a:lnTo>
                  <a:cubicBezTo>
                    <a:pt x="2906" y="3704"/>
                    <a:pt x="2858" y="3644"/>
                    <a:pt x="2858" y="3561"/>
                  </a:cubicBezTo>
                  <a:lnTo>
                    <a:pt x="2858" y="3144"/>
                  </a:lnTo>
                  <a:cubicBezTo>
                    <a:pt x="2894" y="3108"/>
                    <a:pt x="2942" y="3084"/>
                    <a:pt x="2965" y="3049"/>
                  </a:cubicBezTo>
                  <a:cubicBezTo>
                    <a:pt x="3239" y="2787"/>
                    <a:pt x="3382" y="2441"/>
                    <a:pt x="3382" y="2072"/>
                  </a:cubicBezTo>
                  <a:lnTo>
                    <a:pt x="3382" y="1751"/>
                  </a:lnTo>
                  <a:lnTo>
                    <a:pt x="3430" y="1668"/>
                  </a:lnTo>
                  <a:cubicBezTo>
                    <a:pt x="3513" y="1501"/>
                    <a:pt x="3561" y="1310"/>
                    <a:pt x="3561" y="1132"/>
                  </a:cubicBezTo>
                  <a:lnTo>
                    <a:pt x="3561" y="167"/>
                  </a:lnTo>
                  <a:cubicBezTo>
                    <a:pt x="3561" y="72"/>
                    <a:pt x="3489" y="1"/>
                    <a:pt x="3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" name="Google Shape;4682;p58">
            <a:extLst>
              <a:ext uri="{FF2B5EF4-FFF2-40B4-BE49-F238E27FC236}">
                <a16:creationId xmlns:a16="http://schemas.microsoft.com/office/drawing/2014/main" id="{07F9761B-8960-9C45-75A9-A90AD9AC60C7}"/>
              </a:ext>
            </a:extLst>
          </p:cNvPr>
          <p:cNvGrpSpPr/>
          <p:nvPr/>
        </p:nvGrpSpPr>
        <p:grpSpPr>
          <a:xfrm>
            <a:off x="3845452" y="3814792"/>
            <a:ext cx="667127" cy="612321"/>
            <a:chOff x="8065100" y="2000174"/>
            <a:chExt cx="255086" cy="301685"/>
          </a:xfrm>
          <a:solidFill>
            <a:srgbClr val="C00000"/>
          </a:solidFill>
        </p:grpSpPr>
        <p:sp>
          <p:nvSpPr>
            <p:cNvPr id="30" name="Google Shape;4683;p58">
              <a:extLst>
                <a:ext uri="{FF2B5EF4-FFF2-40B4-BE49-F238E27FC236}">
                  <a16:creationId xmlns:a16="http://schemas.microsoft.com/office/drawing/2014/main" id="{9B19323D-E537-C32C-95F3-46E43D186AC1}"/>
                </a:ext>
              </a:extLst>
            </p:cNvPr>
            <p:cNvSpPr/>
            <p:nvPr/>
          </p:nvSpPr>
          <p:spPr>
            <a:xfrm>
              <a:off x="8085185" y="2151016"/>
              <a:ext cx="65220" cy="150842"/>
            </a:xfrm>
            <a:custGeom>
              <a:avLst/>
              <a:gdLst/>
              <a:ahLst/>
              <a:cxnLst/>
              <a:rect l="l" t="t" r="r" b="b"/>
              <a:pathLst>
                <a:path w="2049" h="4739" extrusionOk="0">
                  <a:moveTo>
                    <a:pt x="1144" y="274"/>
                  </a:moveTo>
                  <a:cubicBezTo>
                    <a:pt x="1299" y="274"/>
                    <a:pt x="1453" y="405"/>
                    <a:pt x="1453" y="583"/>
                  </a:cubicBezTo>
                  <a:lnTo>
                    <a:pt x="1453" y="881"/>
                  </a:lnTo>
                  <a:cubicBezTo>
                    <a:pt x="1453" y="1155"/>
                    <a:pt x="1251" y="1345"/>
                    <a:pt x="989" y="1345"/>
                  </a:cubicBezTo>
                  <a:cubicBezTo>
                    <a:pt x="739" y="1345"/>
                    <a:pt x="537" y="1131"/>
                    <a:pt x="537" y="881"/>
                  </a:cubicBezTo>
                  <a:lnTo>
                    <a:pt x="537" y="583"/>
                  </a:lnTo>
                  <a:cubicBezTo>
                    <a:pt x="537" y="417"/>
                    <a:pt x="668" y="274"/>
                    <a:pt x="846" y="274"/>
                  </a:cubicBezTo>
                  <a:close/>
                  <a:moveTo>
                    <a:pt x="1144" y="1631"/>
                  </a:moveTo>
                  <a:lnTo>
                    <a:pt x="1144" y="1691"/>
                  </a:lnTo>
                  <a:cubicBezTo>
                    <a:pt x="1144" y="1726"/>
                    <a:pt x="1156" y="1786"/>
                    <a:pt x="1180" y="1834"/>
                  </a:cubicBezTo>
                  <a:lnTo>
                    <a:pt x="989" y="2024"/>
                  </a:lnTo>
                  <a:lnTo>
                    <a:pt x="787" y="1834"/>
                  </a:lnTo>
                  <a:cubicBezTo>
                    <a:pt x="810" y="1786"/>
                    <a:pt x="822" y="1738"/>
                    <a:pt x="822" y="1691"/>
                  </a:cubicBezTo>
                  <a:lnTo>
                    <a:pt x="822" y="1631"/>
                  </a:lnTo>
                  <a:close/>
                  <a:moveTo>
                    <a:pt x="858" y="0"/>
                  </a:moveTo>
                  <a:cubicBezTo>
                    <a:pt x="537" y="0"/>
                    <a:pt x="275" y="274"/>
                    <a:pt x="275" y="583"/>
                  </a:cubicBezTo>
                  <a:lnTo>
                    <a:pt x="275" y="881"/>
                  </a:lnTo>
                  <a:cubicBezTo>
                    <a:pt x="275" y="1119"/>
                    <a:pt x="394" y="1345"/>
                    <a:pt x="572" y="1476"/>
                  </a:cubicBezTo>
                  <a:lnTo>
                    <a:pt x="572" y="1691"/>
                  </a:lnTo>
                  <a:lnTo>
                    <a:pt x="572" y="1703"/>
                  </a:lnTo>
                  <a:lnTo>
                    <a:pt x="239" y="1881"/>
                  </a:lnTo>
                  <a:cubicBezTo>
                    <a:pt x="84" y="1953"/>
                    <a:pt x="1" y="2107"/>
                    <a:pt x="1" y="2262"/>
                  </a:cubicBezTo>
                  <a:lnTo>
                    <a:pt x="1" y="3572"/>
                  </a:lnTo>
                  <a:cubicBezTo>
                    <a:pt x="1" y="3691"/>
                    <a:pt x="25" y="3798"/>
                    <a:pt x="96" y="3905"/>
                  </a:cubicBezTo>
                  <a:lnTo>
                    <a:pt x="251" y="4132"/>
                  </a:lnTo>
                  <a:cubicBezTo>
                    <a:pt x="275" y="4167"/>
                    <a:pt x="298" y="4227"/>
                    <a:pt x="298" y="4286"/>
                  </a:cubicBezTo>
                  <a:lnTo>
                    <a:pt x="298" y="4608"/>
                  </a:lnTo>
                  <a:cubicBezTo>
                    <a:pt x="298" y="4679"/>
                    <a:pt x="358" y="4739"/>
                    <a:pt x="429" y="4739"/>
                  </a:cubicBezTo>
                  <a:cubicBezTo>
                    <a:pt x="501" y="4739"/>
                    <a:pt x="560" y="4679"/>
                    <a:pt x="560" y="4608"/>
                  </a:cubicBezTo>
                  <a:lnTo>
                    <a:pt x="560" y="4286"/>
                  </a:lnTo>
                  <a:cubicBezTo>
                    <a:pt x="560" y="4167"/>
                    <a:pt x="537" y="4072"/>
                    <a:pt x="453" y="3965"/>
                  </a:cubicBezTo>
                  <a:lnTo>
                    <a:pt x="310" y="3739"/>
                  </a:lnTo>
                  <a:cubicBezTo>
                    <a:pt x="275" y="3691"/>
                    <a:pt x="263" y="3631"/>
                    <a:pt x="263" y="3572"/>
                  </a:cubicBezTo>
                  <a:lnTo>
                    <a:pt x="263" y="2262"/>
                  </a:lnTo>
                  <a:cubicBezTo>
                    <a:pt x="263" y="2203"/>
                    <a:pt x="298" y="2143"/>
                    <a:pt x="358" y="2119"/>
                  </a:cubicBezTo>
                  <a:lnTo>
                    <a:pt x="596" y="2000"/>
                  </a:lnTo>
                  <a:lnTo>
                    <a:pt x="810" y="2227"/>
                  </a:lnTo>
                  <a:cubicBezTo>
                    <a:pt x="870" y="2286"/>
                    <a:pt x="953" y="2310"/>
                    <a:pt x="1025" y="2310"/>
                  </a:cubicBezTo>
                  <a:cubicBezTo>
                    <a:pt x="1096" y="2310"/>
                    <a:pt x="1168" y="2286"/>
                    <a:pt x="1227" y="2227"/>
                  </a:cubicBezTo>
                  <a:lnTo>
                    <a:pt x="1453" y="2000"/>
                  </a:lnTo>
                  <a:lnTo>
                    <a:pt x="1692" y="2119"/>
                  </a:lnTo>
                  <a:cubicBezTo>
                    <a:pt x="1751" y="2143"/>
                    <a:pt x="1787" y="2191"/>
                    <a:pt x="1787" y="2262"/>
                  </a:cubicBezTo>
                  <a:lnTo>
                    <a:pt x="1787" y="3572"/>
                  </a:lnTo>
                  <a:cubicBezTo>
                    <a:pt x="1787" y="3631"/>
                    <a:pt x="1763" y="3691"/>
                    <a:pt x="1739" y="3739"/>
                  </a:cubicBezTo>
                  <a:lnTo>
                    <a:pt x="1584" y="3965"/>
                  </a:lnTo>
                  <a:cubicBezTo>
                    <a:pt x="1525" y="4048"/>
                    <a:pt x="1489" y="4167"/>
                    <a:pt x="1489" y="4286"/>
                  </a:cubicBezTo>
                  <a:lnTo>
                    <a:pt x="1489" y="4608"/>
                  </a:lnTo>
                  <a:cubicBezTo>
                    <a:pt x="1489" y="4679"/>
                    <a:pt x="1549" y="4739"/>
                    <a:pt x="1620" y="4739"/>
                  </a:cubicBezTo>
                  <a:cubicBezTo>
                    <a:pt x="1692" y="4739"/>
                    <a:pt x="1751" y="4679"/>
                    <a:pt x="1751" y="4608"/>
                  </a:cubicBezTo>
                  <a:lnTo>
                    <a:pt x="1751" y="4286"/>
                  </a:lnTo>
                  <a:cubicBezTo>
                    <a:pt x="1751" y="4227"/>
                    <a:pt x="1763" y="4167"/>
                    <a:pt x="1799" y="4132"/>
                  </a:cubicBezTo>
                  <a:lnTo>
                    <a:pt x="1942" y="3905"/>
                  </a:lnTo>
                  <a:cubicBezTo>
                    <a:pt x="2001" y="3810"/>
                    <a:pt x="2049" y="3691"/>
                    <a:pt x="2049" y="3572"/>
                  </a:cubicBezTo>
                  <a:lnTo>
                    <a:pt x="2049" y="2262"/>
                  </a:lnTo>
                  <a:cubicBezTo>
                    <a:pt x="2025" y="2107"/>
                    <a:pt x="1930" y="1953"/>
                    <a:pt x="1787" y="1881"/>
                  </a:cubicBezTo>
                  <a:lnTo>
                    <a:pt x="1441" y="1703"/>
                  </a:lnTo>
                  <a:lnTo>
                    <a:pt x="1441" y="1691"/>
                  </a:lnTo>
                  <a:lnTo>
                    <a:pt x="1441" y="1476"/>
                  </a:lnTo>
                  <a:cubicBezTo>
                    <a:pt x="1620" y="1345"/>
                    <a:pt x="1739" y="1131"/>
                    <a:pt x="1739" y="881"/>
                  </a:cubicBezTo>
                  <a:lnTo>
                    <a:pt x="1739" y="583"/>
                  </a:lnTo>
                  <a:cubicBezTo>
                    <a:pt x="1739" y="262"/>
                    <a:pt x="1465" y="0"/>
                    <a:pt x="1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4684;p58">
              <a:extLst>
                <a:ext uri="{FF2B5EF4-FFF2-40B4-BE49-F238E27FC236}">
                  <a16:creationId xmlns:a16="http://schemas.microsoft.com/office/drawing/2014/main" id="{E85CA125-8FBE-41E8-666D-E984D650BB64}"/>
                </a:ext>
              </a:extLst>
            </p:cNvPr>
            <p:cNvSpPr/>
            <p:nvPr/>
          </p:nvSpPr>
          <p:spPr>
            <a:xfrm>
              <a:off x="8161004" y="2151016"/>
              <a:ext cx="65188" cy="150842"/>
            </a:xfrm>
            <a:custGeom>
              <a:avLst/>
              <a:gdLst/>
              <a:ahLst/>
              <a:cxnLst/>
              <a:rect l="l" t="t" r="r" b="b"/>
              <a:pathLst>
                <a:path w="2048" h="4739" extrusionOk="0">
                  <a:moveTo>
                    <a:pt x="1143" y="274"/>
                  </a:moveTo>
                  <a:cubicBezTo>
                    <a:pt x="1298" y="274"/>
                    <a:pt x="1453" y="405"/>
                    <a:pt x="1453" y="583"/>
                  </a:cubicBezTo>
                  <a:lnTo>
                    <a:pt x="1453" y="881"/>
                  </a:lnTo>
                  <a:cubicBezTo>
                    <a:pt x="1441" y="1155"/>
                    <a:pt x="1250" y="1345"/>
                    <a:pt x="988" y="1345"/>
                  </a:cubicBezTo>
                  <a:cubicBezTo>
                    <a:pt x="738" y="1345"/>
                    <a:pt x="536" y="1131"/>
                    <a:pt x="536" y="881"/>
                  </a:cubicBezTo>
                  <a:lnTo>
                    <a:pt x="536" y="583"/>
                  </a:lnTo>
                  <a:cubicBezTo>
                    <a:pt x="536" y="417"/>
                    <a:pt x="667" y="274"/>
                    <a:pt x="845" y="274"/>
                  </a:cubicBezTo>
                  <a:close/>
                  <a:moveTo>
                    <a:pt x="1143" y="1631"/>
                  </a:moveTo>
                  <a:lnTo>
                    <a:pt x="1143" y="1691"/>
                  </a:lnTo>
                  <a:cubicBezTo>
                    <a:pt x="1143" y="1726"/>
                    <a:pt x="1155" y="1786"/>
                    <a:pt x="1179" y="1834"/>
                  </a:cubicBezTo>
                  <a:lnTo>
                    <a:pt x="988" y="2024"/>
                  </a:lnTo>
                  <a:lnTo>
                    <a:pt x="786" y="1834"/>
                  </a:lnTo>
                  <a:cubicBezTo>
                    <a:pt x="810" y="1786"/>
                    <a:pt x="822" y="1738"/>
                    <a:pt x="822" y="1691"/>
                  </a:cubicBezTo>
                  <a:lnTo>
                    <a:pt x="822" y="1631"/>
                  </a:lnTo>
                  <a:close/>
                  <a:moveTo>
                    <a:pt x="857" y="0"/>
                  </a:moveTo>
                  <a:cubicBezTo>
                    <a:pt x="536" y="0"/>
                    <a:pt x="274" y="274"/>
                    <a:pt x="274" y="583"/>
                  </a:cubicBezTo>
                  <a:lnTo>
                    <a:pt x="274" y="881"/>
                  </a:lnTo>
                  <a:cubicBezTo>
                    <a:pt x="274" y="1119"/>
                    <a:pt x="393" y="1345"/>
                    <a:pt x="572" y="1476"/>
                  </a:cubicBezTo>
                  <a:lnTo>
                    <a:pt x="572" y="1691"/>
                  </a:lnTo>
                  <a:lnTo>
                    <a:pt x="572" y="1703"/>
                  </a:lnTo>
                  <a:lnTo>
                    <a:pt x="238" y="1881"/>
                  </a:lnTo>
                  <a:cubicBezTo>
                    <a:pt x="83" y="1953"/>
                    <a:pt x="0" y="2107"/>
                    <a:pt x="0" y="2262"/>
                  </a:cubicBezTo>
                  <a:lnTo>
                    <a:pt x="0" y="3572"/>
                  </a:lnTo>
                  <a:cubicBezTo>
                    <a:pt x="0" y="3691"/>
                    <a:pt x="24" y="3798"/>
                    <a:pt x="95" y="3905"/>
                  </a:cubicBezTo>
                  <a:lnTo>
                    <a:pt x="250" y="4132"/>
                  </a:lnTo>
                  <a:cubicBezTo>
                    <a:pt x="274" y="4167"/>
                    <a:pt x="298" y="4227"/>
                    <a:pt x="298" y="4286"/>
                  </a:cubicBezTo>
                  <a:lnTo>
                    <a:pt x="298" y="4608"/>
                  </a:lnTo>
                  <a:cubicBezTo>
                    <a:pt x="298" y="4679"/>
                    <a:pt x="357" y="4739"/>
                    <a:pt x="429" y="4739"/>
                  </a:cubicBezTo>
                  <a:cubicBezTo>
                    <a:pt x="500" y="4739"/>
                    <a:pt x="560" y="4679"/>
                    <a:pt x="560" y="4608"/>
                  </a:cubicBezTo>
                  <a:lnTo>
                    <a:pt x="560" y="4286"/>
                  </a:lnTo>
                  <a:cubicBezTo>
                    <a:pt x="560" y="4167"/>
                    <a:pt x="536" y="4072"/>
                    <a:pt x="453" y="3965"/>
                  </a:cubicBezTo>
                  <a:lnTo>
                    <a:pt x="310" y="3739"/>
                  </a:lnTo>
                  <a:cubicBezTo>
                    <a:pt x="274" y="3691"/>
                    <a:pt x="262" y="3631"/>
                    <a:pt x="262" y="3572"/>
                  </a:cubicBezTo>
                  <a:lnTo>
                    <a:pt x="262" y="2262"/>
                  </a:lnTo>
                  <a:cubicBezTo>
                    <a:pt x="262" y="2203"/>
                    <a:pt x="298" y="2143"/>
                    <a:pt x="357" y="2119"/>
                  </a:cubicBezTo>
                  <a:lnTo>
                    <a:pt x="595" y="2000"/>
                  </a:lnTo>
                  <a:lnTo>
                    <a:pt x="810" y="2227"/>
                  </a:lnTo>
                  <a:cubicBezTo>
                    <a:pt x="869" y="2286"/>
                    <a:pt x="953" y="2310"/>
                    <a:pt x="1024" y="2310"/>
                  </a:cubicBezTo>
                  <a:cubicBezTo>
                    <a:pt x="1095" y="2310"/>
                    <a:pt x="1167" y="2286"/>
                    <a:pt x="1226" y="2227"/>
                  </a:cubicBezTo>
                  <a:lnTo>
                    <a:pt x="1453" y="2000"/>
                  </a:lnTo>
                  <a:lnTo>
                    <a:pt x="1691" y="2119"/>
                  </a:lnTo>
                  <a:cubicBezTo>
                    <a:pt x="1750" y="2143"/>
                    <a:pt x="1786" y="2191"/>
                    <a:pt x="1786" y="2262"/>
                  </a:cubicBezTo>
                  <a:lnTo>
                    <a:pt x="1786" y="3572"/>
                  </a:lnTo>
                  <a:cubicBezTo>
                    <a:pt x="1786" y="3631"/>
                    <a:pt x="1762" y="3691"/>
                    <a:pt x="1738" y="3739"/>
                  </a:cubicBezTo>
                  <a:lnTo>
                    <a:pt x="1584" y="3965"/>
                  </a:lnTo>
                  <a:cubicBezTo>
                    <a:pt x="1524" y="4048"/>
                    <a:pt x="1488" y="4167"/>
                    <a:pt x="1488" y="4286"/>
                  </a:cubicBezTo>
                  <a:lnTo>
                    <a:pt x="1488" y="4608"/>
                  </a:lnTo>
                  <a:cubicBezTo>
                    <a:pt x="1488" y="4679"/>
                    <a:pt x="1548" y="4739"/>
                    <a:pt x="1619" y="4739"/>
                  </a:cubicBezTo>
                  <a:cubicBezTo>
                    <a:pt x="1691" y="4739"/>
                    <a:pt x="1750" y="4679"/>
                    <a:pt x="1750" y="4608"/>
                  </a:cubicBezTo>
                  <a:lnTo>
                    <a:pt x="1750" y="4286"/>
                  </a:lnTo>
                  <a:cubicBezTo>
                    <a:pt x="1750" y="4227"/>
                    <a:pt x="1762" y="4167"/>
                    <a:pt x="1798" y="4132"/>
                  </a:cubicBezTo>
                  <a:lnTo>
                    <a:pt x="1941" y="3905"/>
                  </a:lnTo>
                  <a:cubicBezTo>
                    <a:pt x="2000" y="3810"/>
                    <a:pt x="2048" y="3691"/>
                    <a:pt x="2048" y="3572"/>
                  </a:cubicBezTo>
                  <a:lnTo>
                    <a:pt x="2048" y="2262"/>
                  </a:lnTo>
                  <a:cubicBezTo>
                    <a:pt x="2024" y="2107"/>
                    <a:pt x="1929" y="1953"/>
                    <a:pt x="1786" y="1881"/>
                  </a:cubicBezTo>
                  <a:lnTo>
                    <a:pt x="1441" y="1703"/>
                  </a:lnTo>
                  <a:lnTo>
                    <a:pt x="1441" y="1691"/>
                  </a:lnTo>
                  <a:lnTo>
                    <a:pt x="1441" y="1476"/>
                  </a:lnTo>
                  <a:cubicBezTo>
                    <a:pt x="1619" y="1345"/>
                    <a:pt x="1738" y="1131"/>
                    <a:pt x="1738" y="881"/>
                  </a:cubicBezTo>
                  <a:lnTo>
                    <a:pt x="1738" y="583"/>
                  </a:lnTo>
                  <a:cubicBezTo>
                    <a:pt x="1738" y="262"/>
                    <a:pt x="1465" y="0"/>
                    <a:pt x="1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4685;p58">
              <a:extLst>
                <a:ext uri="{FF2B5EF4-FFF2-40B4-BE49-F238E27FC236}">
                  <a16:creationId xmlns:a16="http://schemas.microsoft.com/office/drawing/2014/main" id="{5C6DBD6E-9601-1658-18F2-B448E407EFCB}"/>
                </a:ext>
              </a:extLst>
            </p:cNvPr>
            <p:cNvSpPr/>
            <p:nvPr/>
          </p:nvSpPr>
          <p:spPr>
            <a:xfrm>
              <a:off x="8236791" y="2151016"/>
              <a:ext cx="65220" cy="150842"/>
            </a:xfrm>
            <a:custGeom>
              <a:avLst/>
              <a:gdLst/>
              <a:ahLst/>
              <a:cxnLst/>
              <a:rect l="l" t="t" r="r" b="b"/>
              <a:pathLst>
                <a:path w="2049" h="4739" extrusionOk="0">
                  <a:moveTo>
                    <a:pt x="1143" y="274"/>
                  </a:moveTo>
                  <a:cubicBezTo>
                    <a:pt x="1298" y="274"/>
                    <a:pt x="1453" y="405"/>
                    <a:pt x="1453" y="583"/>
                  </a:cubicBezTo>
                  <a:lnTo>
                    <a:pt x="1453" y="881"/>
                  </a:lnTo>
                  <a:cubicBezTo>
                    <a:pt x="1441" y="1155"/>
                    <a:pt x="1250" y="1345"/>
                    <a:pt x="989" y="1345"/>
                  </a:cubicBezTo>
                  <a:cubicBezTo>
                    <a:pt x="739" y="1345"/>
                    <a:pt x="536" y="1131"/>
                    <a:pt x="536" y="881"/>
                  </a:cubicBezTo>
                  <a:lnTo>
                    <a:pt x="536" y="583"/>
                  </a:lnTo>
                  <a:cubicBezTo>
                    <a:pt x="536" y="417"/>
                    <a:pt x="667" y="274"/>
                    <a:pt x="846" y="274"/>
                  </a:cubicBezTo>
                  <a:close/>
                  <a:moveTo>
                    <a:pt x="1143" y="1631"/>
                  </a:moveTo>
                  <a:lnTo>
                    <a:pt x="1143" y="1691"/>
                  </a:lnTo>
                  <a:cubicBezTo>
                    <a:pt x="1143" y="1726"/>
                    <a:pt x="1155" y="1786"/>
                    <a:pt x="1179" y="1834"/>
                  </a:cubicBezTo>
                  <a:lnTo>
                    <a:pt x="989" y="2024"/>
                  </a:lnTo>
                  <a:lnTo>
                    <a:pt x="786" y="1834"/>
                  </a:lnTo>
                  <a:cubicBezTo>
                    <a:pt x="810" y="1786"/>
                    <a:pt x="822" y="1738"/>
                    <a:pt x="822" y="1691"/>
                  </a:cubicBezTo>
                  <a:lnTo>
                    <a:pt x="822" y="1631"/>
                  </a:lnTo>
                  <a:close/>
                  <a:moveTo>
                    <a:pt x="858" y="0"/>
                  </a:moveTo>
                  <a:cubicBezTo>
                    <a:pt x="536" y="0"/>
                    <a:pt x="274" y="274"/>
                    <a:pt x="274" y="583"/>
                  </a:cubicBezTo>
                  <a:lnTo>
                    <a:pt x="274" y="881"/>
                  </a:lnTo>
                  <a:cubicBezTo>
                    <a:pt x="274" y="1119"/>
                    <a:pt x="393" y="1345"/>
                    <a:pt x="572" y="1476"/>
                  </a:cubicBezTo>
                  <a:lnTo>
                    <a:pt x="572" y="1691"/>
                  </a:lnTo>
                  <a:lnTo>
                    <a:pt x="572" y="1703"/>
                  </a:lnTo>
                  <a:lnTo>
                    <a:pt x="238" y="1881"/>
                  </a:lnTo>
                  <a:cubicBezTo>
                    <a:pt x="84" y="1953"/>
                    <a:pt x="0" y="2107"/>
                    <a:pt x="0" y="2262"/>
                  </a:cubicBezTo>
                  <a:lnTo>
                    <a:pt x="0" y="3572"/>
                  </a:lnTo>
                  <a:cubicBezTo>
                    <a:pt x="0" y="3691"/>
                    <a:pt x="24" y="3798"/>
                    <a:pt x="96" y="3905"/>
                  </a:cubicBezTo>
                  <a:lnTo>
                    <a:pt x="250" y="4132"/>
                  </a:lnTo>
                  <a:cubicBezTo>
                    <a:pt x="274" y="4167"/>
                    <a:pt x="298" y="4227"/>
                    <a:pt x="298" y="4286"/>
                  </a:cubicBezTo>
                  <a:lnTo>
                    <a:pt x="298" y="4608"/>
                  </a:lnTo>
                  <a:cubicBezTo>
                    <a:pt x="298" y="4679"/>
                    <a:pt x="358" y="4739"/>
                    <a:pt x="429" y="4739"/>
                  </a:cubicBezTo>
                  <a:cubicBezTo>
                    <a:pt x="500" y="4739"/>
                    <a:pt x="560" y="4679"/>
                    <a:pt x="560" y="4608"/>
                  </a:cubicBezTo>
                  <a:lnTo>
                    <a:pt x="560" y="4286"/>
                  </a:lnTo>
                  <a:cubicBezTo>
                    <a:pt x="560" y="4167"/>
                    <a:pt x="536" y="4072"/>
                    <a:pt x="453" y="3965"/>
                  </a:cubicBezTo>
                  <a:lnTo>
                    <a:pt x="310" y="3739"/>
                  </a:lnTo>
                  <a:cubicBezTo>
                    <a:pt x="274" y="3691"/>
                    <a:pt x="262" y="3631"/>
                    <a:pt x="262" y="3572"/>
                  </a:cubicBezTo>
                  <a:lnTo>
                    <a:pt x="262" y="2262"/>
                  </a:lnTo>
                  <a:cubicBezTo>
                    <a:pt x="262" y="2203"/>
                    <a:pt x="298" y="2143"/>
                    <a:pt x="358" y="2119"/>
                  </a:cubicBezTo>
                  <a:lnTo>
                    <a:pt x="596" y="2000"/>
                  </a:lnTo>
                  <a:lnTo>
                    <a:pt x="810" y="2227"/>
                  </a:lnTo>
                  <a:cubicBezTo>
                    <a:pt x="869" y="2286"/>
                    <a:pt x="953" y="2310"/>
                    <a:pt x="1024" y="2310"/>
                  </a:cubicBezTo>
                  <a:cubicBezTo>
                    <a:pt x="1096" y="2310"/>
                    <a:pt x="1167" y="2286"/>
                    <a:pt x="1227" y="2227"/>
                  </a:cubicBezTo>
                  <a:lnTo>
                    <a:pt x="1453" y="2000"/>
                  </a:lnTo>
                  <a:lnTo>
                    <a:pt x="1691" y="2119"/>
                  </a:lnTo>
                  <a:cubicBezTo>
                    <a:pt x="1751" y="2143"/>
                    <a:pt x="1786" y="2191"/>
                    <a:pt x="1786" y="2262"/>
                  </a:cubicBezTo>
                  <a:lnTo>
                    <a:pt x="1786" y="3572"/>
                  </a:lnTo>
                  <a:cubicBezTo>
                    <a:pt x="1786" y="3631"/>
                    <a:pt x="1762" y="3691"/>
                    <a:pt x="1739" y="3739"/>
                  </a:cubicBezTo>
                  <a:lnTo>
                    <a:pt x="1584" y="3965"/>
                  </a:lnTo>
                  <a:cubicBezTo>
                    <a:pt x="1524" y="4048"/>
                    <a:pt x="1489" y="4167"/>
                    <a:pt x="1489" y="4286"/>
                  </a:cubicBezTo>
                  <a:lnTo>
                    <a:pt x="1489" y="4608"/>
                  </a:lnTo>
                  <a:cubicBezTo>
                    <a:pt x="1489" y="4679"/>
                    <a:pt x="1548" y="4739"/>
                    <a:pt x="1620" y="4739"/>
                  </a:cubicBezTo>
                  <a:cubicBezTo>
                    <a:pt x="1691" y="4739"/>
                    <a:pt x="1751" y="4679"/>
                    <a:pt x="1751" y="4608"/>
                  </a:cubicBezTo>
                  <a:lnTo>
                    <a:pt x="1751" y="4286"/>
                  </a:lnTo>
                  <a:cubicBezTo>
                    <a:pt x="1751" y="4227"/>
                    <a:pt x="1762" y="4167"/>
                    <a:pt x="1798" y="4132"/>
                  </a:cubicBezTo>
                  <a:lnTo>
                    <a:pt x="1941" y="3905"/>
                  </a:lnTo>
                  <a:cubicBezTo>
                    <a:pt x="2001" y="3810"/>
                    <a:pt x="2048" y="3691"/>
                    <a:pt x="2048" y="3572"/>
                  </a:cubicBezTo>
                  <a:lnTo>
                    <a:pt x="2048" y="2262"/>
                  </a:lnTo>
                  <a:cubicBezTo>
                    <a:pt x="2024" y="2107"/>
                    <a:pt x="1929" y="1953"/>
                    <a:pt x="1786" y="1881"/>
                  </a:cubicBezTo>
                  <a:lnTo>
                    <a:pt x="1441" y="1703"/>
                  </a:lnTo>
                  <a:lnTo>
                    <a:pt x="1441" y="1691"/>
                  </a:lnTo>
                  <a:lnTo>
                    <a:pt x="1441" y="1476"/>
                  </a:lnTo>
                  <a:cubicBezTo>
                    <a:pt x="1620" y="1345"/>
                    <a:pt x="1739" y="1131"/>
                    <a:pt x="1739" y="881"/>
                  </a:cubicBezTo>
                  <a:lnTo>
                    <a:pt x="1739" y="583"/>
                  </a:lnTo>
                  <a:cubicBezTo>
                    <a:pt x="1739" y="262"/>
                    <a:pt x="1465" y="0"/>
                    <a:pt x="1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4686;p58">
              <a:extLst>
                <a:ext uri="{FF2B5EF4-FFF2-40B4-BE49-F238E27FC236}">
                  <a16:creationId xmlns:a16="http://schemas.microsoft.com/office/drawing/2014/main" id="{5E284615-B1F9-0794-6FAD-FC511A5B04F9}"/>
                </a:ext>
              </a:extLst>
            </p:cNvPr>
            <p:cNvSpPr/>
            <p:nvPr/>
          </p:nvSpPr>
          <p:spPr>
            <a:xfrm>
              <a:off x="8065100" y="2000174"/>
              <a:ext cx="255086" cy="178916"/>
            </a:xfrm>
            <a:custGeom>
              <a:avLst/>
              <a:gdLst/>
              <a:ahLst/>
              <a:cxnLst/>
              <a:rect l="l" t="t" r="r" b="b"/>
              <a:pathLst>
                <a:path w="8014" h="5621" extrusionOk="0">
                  <a:moveTo>
                    <a:pt x="2680" y="512"/>
                  </a:moveTo>
                  <a:lnTo>
                    <a:pt x="2680" y="512"/>
                  </a:lnTo>
                  <a:cubicBezTo>
                    <a:pt x="2477" y="691"/>
                    <a:pt x="2275" y="917"/>
                    <a:pt x="2096" y="1191"/>
                  </a:cubicBezTo>
                  <a:cubicBezTo>
                    <a:pt x="1977" y="1370"/>
                    <a:pt x="1882" y="1572"/>
                    <a:pt x="1787" y="1786"/>
                  </a:cubicBezTo>
                  <a:lnTo>
                    <a:pt x="1013" y="1786"/>
                  </a:lnTo>
                  <a:cubicBezTo>
                    <a:pt x="1430" y="1215"/>
                    <a:pt x="2013" y="774"/>
                    <a:pt x="2680" y="512"/>
                  </a:cubicBezTo>
                  <a:close/>
                  <a:moveTo>
                    <a:pt x="3870" y="274"/>
                  </a:moveTo>
                  <a:lnTo>
                    <a:pt x="3870" y="1786"/>
                  </a:lnTo>
                  <a:lnTo>
                    <a:pt x="2096" y="1786"/>
                  </a:lnTo>
                  <a:cubicBezTo>
                    <a:pt x="2513" y="917"/>
                    <a:pt x="3156" y="346"/>
                    <a:pt x="3870" y="274"/>
                  </a:cubicBezTo>
                  <a:close/>
                  <a:moveTo>
                    <a:pt x="4144" y="274"/>
                  </a:moveTo>
                  <a:cubicBezTo>
                    <a:pt x="4870" y="334"/>
                    <a:pt x="5513" y="917"/>
                    <a:pt x="5906" y="1786"/>
                  </a:cubicBezTo>
                  <a:lnTo>
                    <a:pt x="4144" y="1786"/>
                  </a:lnTo>
                  <a:lnTo>
                    <a:pt x="4144" y="274"/>
                  </a:lnTo>
                  <a:close/>
                  <a:moveTo>
                    <a:pt x="5335" y="512"/>
                  </a:moveTo>
                  <a:lnTo>
                    <a:pt x="5335" y="512"/>
                  </a:lnTo>
                  <a:cubicBezTo>
                    <a:pt x="6002" y="774"/>
                    <a:pt x="6561" y="1215"/>
                    <a:pt x="7002" y="1786"/>
                  </a:cubicBezTo>
                  <a:lnTo>
                    <a:pt x="6228" y="1786"/>
                  </a:lnTo>
                  <a:cubicBezTo>
                    <a:pt x="6133" y="1572"/>
                    <a:pt x="6025" y="1382"/>
                    <a:pt x="5906" y="1191"/>
                  </a:cubicBezTo>
                  <a:cubicBezTo>
                    <a:pt x="5728" y="917"/>
                    <a:pt x="5537" y="691"/>
                    <a:pt x="5335" y="512"/>
                  </a:cubicBezTo>
                  <a:close/>
                  <a:moveTo>
                    <a:pt x="1680" y="2048"/>
                  </a:moveTo>
                  <a:cubicBezTo>
                    <a:pt x="1465" y="2596"/>
                    <a:pt x="1358" y="3215"/>
                    <a:pt x="1346" y="3846"/>
                  </a:cubicBezTo>
                  <a:lnTo>
                    <a:pt x="287" y="3846"/>
                  </a:lnTo>
                  <a:cubicBezTo>
                    <a:pt x="310" y="3191"/>
                    <a:pt x="513" y="2572"/>
                    <a:pt x="834" y="2048"/>
                  </a:cubicBezTo>
                  <a:close/>
                  <a:moveTo>
                    <a:pt x="3870" y="2048"/>
                  </a:moveTo>
                  <a:lnTo>
                    <a:pt x="3870" y="3846"/>
                  </a:lnTo>
                  <a:lnTo>
                    <a:pt x="1620" y="3846"/>
                  </a:lnTo>
                  <a:cubicBezTo>
                    <a:pt x="1644" y="3191"/>
                    <a:pt x="1763" y="2572"/>
                    <a:pt x="1965" y="2048"/>
                  </a:cubicBezTo>
                  <a:close/>
                  <a:moveTo>
                    <a:pt x="6049" y="2048"/>
                  </a:moveTo>
                  <a:cubicBezTo>
                    <a:pt x="6252" y="2584"/>
                    <a:pt x="6371" y="3191"/>
                    <a:pt x="6383" y="3846"/>
                  </a:cubicBezTo>
                  <a:lnTo>
                    <a:pt x="4144" y="3846"/>
                  </a:lnTo>
                  <a:lnTo>
                    <a:pt x="4144" y="2048"/>
                  </a:lnTo>
                  <a:close/>
                  <a:moveTo>
                    <a:pt x="7192" y="2048"/>
                  </a:moveTo>
                  <a:cubicBezTo>
                    <a:pt x="7514" y="2584"/>
                    <a:pt x="7716" y="3191"/>
                    <a:pt x="7740" y="3846"/>
                  </a:cubicBezTo>
                  <a:lnTo>
                    <a:pt x="6668" y="3846"/>
                  </a:lnTo>
                  <a:cubicBezTo>
                    <a:pt x="6656" y="3215"/>
                    <a:pt x="6537" y="2596"/>
                    <a:pt x="6347" y="2048"/>
                  </a:cubicBezTo>
                  <a:close/>
                  <a:moveTo>
                    <a:pt x="4001" y="0"/>
                  </a:moveTo>
                  <a:cubicBezTo>
                    <a:pt x="2930" y="0"/>
                    <a:pt x="1930" y="417"/>
                    <a:pt x="1180" y="1167"/>
                  </a:cubicBezTo>
                  <a:cubicBezTo>
                    <a:pt x="418" y="1929"/>
                    <a:pt x="1" y="2929"/>
                    <a:pt x="1" y="4001"/>
                  </a:cubicBezTo>
                  <a:cubicBezTo>
                    <a:pt x="1" y="4537"/>
                    <a:pt x="108" y="5061"/>
                    <a:pt x="310" y="5537"/>
                  </a:cubicBezTo>
                  <a:cubicBezTo>
                    <a:pt x="337" y="5590"/>
                    <a:pt x="384" y="5617"/>
                    <a:pt x="436" y="5617"/>
                  </a:cubicBezTo>
                  <a:cubicBezTo>
                    <a:pt x="453" y="5617"/>
                    <a:pt x="471" y="5614"/>
                    <a:pt x="489" y="5608"/>
                  </a:cubicBezTo>
                  <a:cubicBezTo>
                    <a:pt x="560" y="5573"/>
                    <a:pt x="596" y="5501"/>
                    <a:pt x="560" y="5430"/>
                  </a:cubicBezTo>
                  <a:cubicBezTo>
                    <a:pt x="382" y="5013"/>
                    <a:pt x="298" y="4584"/>
                    <a:pt x="287" y="4132"/>
                  </a:cubicBezTo>
                  <a:lnTo>
                    <a:pt x="1334" y="4132"/>
                  </a:lnTo>
                  <a:lnTo>
                    <a:pt x="1334" y="4299"/>
                  </a:lnTo>
                  <a:cubicBezTo>
                    <a:pt x="1334" y="4370"/>
                    <a:pt x="1418" y="4430"/>
                    <a:pt x="1489" y="4430"/>
                  </a:cubicBezTo>
                  <a:cubicBezTo>
                    <a:pt x="1561" y="4430"/>
                    <a:pt x="1620" y="4358"/>
                    <a:pt x="1620" y="4287"/>
                  </a:cubicBezTo>
                  <a:lnTo>
                    <a:pt x="1620" y="4132"/>
                  </a:lnTo>
                  <a:lnTo>
                    <a:pt x="3870" y="4132"/>
                  </a:lnTo>
                  <a:lnTo>
                    <a:pt x="3870" y="4299"/>
                  </a:lnTo>
                  <a:cubicBezTo>
                    <a:pt x="3870" y="4370"/>
                    <a:pt x="3930" y="4430"/>
                    <a:pt x="4001" y="4430"/>
                  </a:cubicBezTo>
                  <a:cubicBezTo>
                    <a:pt x="4073" y="4430"/>
                    <a:pt x="4132" y="4370"/>
                    <a:pt x="4132" y="4299"/>
                  </a:cubicBezTo>
                  <a:lnTo>
                    <a:pt x="4132" y="4132"/>
                  </a:lnTo>
                  <a:lnTo>
                    <a:pt x="6383" y="4132"/>
                  </a:lnTo>
                  <a:lnTo>
                    <a:pt x="6383" y="4287"/>
                  </a:lnTo>
                  <a:cubicBezTo>
                    <a:pt x="6383" y="4358"/>
                    <a:pt x="6442" y="4430"/>
                    <a:pt x="6514" y="4430"/>
                  </a:cubicBezTo>
                  <a:cubicBezTo>
                    <a:pt x="6597" y="4430"/>
                    <a:pt x="6656" y="4370"/>
                    <a:pt x="6656" y="4299"/>
                  </a:cubicBezTo>
                  <a:lnTo>
                    <a:pt x="6656" y="4132"/>
                  </a:lnTo>
                  <a:lnTo>
                    <a:pt x="7704" y="4132"/>
                  </a:lnTo>
                  <a:cubicBezTo>
                    <a:pt x="7692" y="4584"/>
                    <a:pt x="7609" y="5013"/>
                    <a:pt x="7430" y="5430"/>
                  </a:cubicBezTo>
                  <a:cubicBezTo>
                    <a:pt x="7395" y="5501"/>
                    <a:pt x="7430" y="5573"/>
                    <a:pt x="7502" y="5608"/>
                  </a:cubicBezTo>
                  <a:cubicBezTo>
                    <a:pt x="7514" y="5608"/>
                    <a:pt x="7526" y="5620"/>
                    <a:pt x="7561" y="5620"/>
                  </a:cubicBezTo>
                  <a:cubicBezTo>
                    <a:pt x="7621" y="5620"/>
                    <a:pt x="7668" y="5596"/>
                    <a:pt x="7692" y="5537"/>
                  </a:cubicBezTo>
                  <a:cubicBezTo>
                    <a:pt x="7907" y="5037"/>
                    <a:pt x="8002" y="4525"/>
                    <a:pt x="8002" y="4001"/>
                  </a:cubicBezTo>
                  <a:cubicBezTo>
                    <a:pt x="8014" y="2929"/>
                    <a:pt x="7597" y="1917"/>
                    <a:pt x="6835" y="1167"/>
                  </a:cubicBezTo>
                  <a:cubicBezTo>
                    <a:pt x="6073" y="417"/>
                    <a:pt x="5073" y="0"/>
                    <a:pt x="4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EEEB564-9E98-0FDB-B8CC-039B3EB58920}"/>
              </a:ext>
            </a:extLst>
          </p:cNvPr>
          <p:cNvSpPr/>
          <p:nvPr/>
        </p:nvSpPr>
        <p:spPr>
          <a:xfrm>
            <a:off x="5494603" y="1404405"/>
            <a:ext cx="3649398" cy="33055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</a:rPr>
              <a:t>Protection of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uLnTx/>
                <a:uFillTx/>
              </a:rPr>
              <a:t>GIs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</a:rPr>
              <a:t> is very strong: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uLnTx/>
              <a:uFillTx/>
              <a:latin typeface="Calibri"/>
            </a:endParaRPr>
          </a:p>
          <a:p>
            <a:pPr lvl="0" defTabSz="914400">
              <a:defRPr/>
            </a:pPr>
            <a:r>
              <a:rPr lang="en-US">
                <a:solidFill>
                  <a:srgbClr val="C00000"/>
                </a:solidFill>
                <a:latin typeface="Calibri"/>
              </a:rPr>
              <a:t>❌</a:t>
            </a:r>
            <a:r>
              <a:rPr lang="en-US" sz="1200">
                <a:solidFill>
                  <a:srgbClr val="C00000"/>
                </a:solidFill>
                <a:latin typeface="Calibri"/>
              </a:rPr>
              <a:t>   </a:t>
            </a:r>
            <a:r>
              <a:rPr lang="en-US">
                <a:solidFill>
                  <a:schemeClr val="tx1">
                    <a:lumMod val="75000"/>
                  </a:schemeClr>
                </a:solidFill>
                <a:latin typeface="Arial" panose="020B0604020202020204"/>
              </a:rPr>
              <a:t>Use, exploitation of reputation  </a:t>
            </a:r>
          </a:p>
          <a:p>
            <a:pPr lvl="0" defTabSz="914400">
              <a:defRPr/>
            </a:pPr>
            <a:endParaRPr lang="en-US">
              <a:solidFill>
                <a:schemeClr val="tx1">
                  <a:lumMod val="75000"/>
                </a:schemeClr>
              </a:solidFill>
              <a:latin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alibri"/>
              </a:rPr>
              <a:t>❌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Evocation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uLnTx/>
              <a:uFillTx/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alibri"/>
              </a:rPr>
              <a:t>❌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Misleading practices,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     indications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58963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33391-A897-0D1A-0E13-73A174166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EBF010-C176-6118-B759-A57C4C5150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612" b="11543"/>
          <a:stretch>
            <a:fillRect/>
          </a:stretch>
        </p:blipFill>
        <p:spPr>
          <a:xfrm>
            <a:off x="261810" y="1406807"/>
            <a:ext cx="4724461" cy="3677842"/>
          </a:xfrm>
          <a:prstGeom prst="rect">
            <a:avLst/>
          </a:prstGeom>
        </p:spPr>
      </p:pic>
      <p:grpSp>
        <p:nvGrpSpPr>
          <p:cNvPr id="2" name="object 2">
            <a:extLst>
              <a:ext uri="{FF2B5EF4-FFF2-40B4-BE49-F238E27FC236}">
                <a16:creationId xmlns:a16="http://schemas.microsoft.com/office/drawing/2014/main" id="{B9B622CC-5263-AB3E-9581-45CEC1B0ACF4}"/>
              </a:ext>
            </a:extLst>
          </p:cNvPr>
          <p:cNvGrpSpPr/>
          <p:nvPr/>
        </p:nvGrpSpPr>
        <p:grpSpPr>
          <a:xfrm>
            <a:off x="0" y="0"/>
            <a:ext cx="9144000" cy="664369"/>
            <a:chOff x="0" y="0"/>
            <a:chExt cx="12192000" cy="885825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CD8F8BA6-307A-6C73-9DF6-4BB96BD9178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1999" cy="885825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0C39CECA-DB98-7ED1-4539-C3508D55AC5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624" y="190500"/>
              <a:ext cx="1038225" cy="523875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3F52ABD1-317E-8294-9602-C6F2DB46BC0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72675" y="133286"/>
              <a:ext cx="1747901" cy="65246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929B9D5B-51F4-4E3A-40C6-A6F8DFDAE32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77450" y="238125"/>
              <a:ext cx="1504950" cy="409575"/>
            </a:xfrm>
            <a:prstGeom prst="rect">
              <a:avLst/>
            </a:prstGeom>
          </p:spPr>
        </p:pic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39A8F4C7-CDEA-3221-9F4F-8E6C124286A1}"/>
              </a:ext>
            </a:extLst>
          </p:cNvPr>
          <p:cNvSpPr/>
          <p:nvPr/>
        </p:nvSpPr>
        <p:spPr>
          <a:xfrm>
            <a:off x="261812" y="910829"/>
            <a:ext cx="8505825" cy="482203"/>
          </a:xfrm>
          <a:custGeom>
            <a:avLst/>
            <a:gdLst/>
            <a:ahLst/>
            <a:cxnLst/>
            <a:rect l="l" t="t" r="r" b="b"/>
            <a:pathLst>
              <a:path w="11049000" h="352425">
                <a:moveTo>
                  <a:pt x="11049000" y="0"/>
                </a:moveTo>
                <a:lnTo>
                  <a:pt x="0" y="0"/>
                </a:lnTo>
                <a:lnTo>
                  <a:pt x="0" y="352425"/>
                </a:lnTo>
                <a:lnTo>
                  <a:pt x="11049000" y="352425"/>
                </a:lnTo>
                <a:lnTo>
                  <a:pt x="11049000" y="0"/>
                </a:lnTo>
                <a:close/>
              </a:path>
            </a:pathLst>
          </a:custGeom>
          <a:solidFill>
            <a:srgbClr val="344560"/>
          </a:solidFill>
        </p:spPr>
        <p:txBody>
          <a:bodyPr wrap="square" lIns="0" tIns="0" rIns="0" bIns="0" rtlCol="0"/>
          <a:lstStyle/>
          <a:p>
            <a:r>
              <a:rPr kumimoji="0" lang="en-US" sz="2000" b="1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‘Nero Champagne’ judgment T-239/23 – An impactful case  </a:t>
            </a:r>
            <a:endParaRPr sz="1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E43AC8-91E9-1F2D-4D02-899CC5026EF3}"/>
              </a:ext>
            </a:extLst>
          </p:cNvPr>
          <p:cNvSpPr/>
          <p:nvPr/>
        </p:nvSpPr>
        <p:spPr>
          <a:xfrm>
            <a:off x="4986271" y="1429005"/>
            <a:ext cx="4476751" cy="30670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kern="0" dirty="0">
              <a:solidFill>
                <a:srgbClr val="C00000"/>
              </a:solidFill>
            </a:endParaRPr>
          </a:p>
          <a:p>
            <a:pPr marL="285750" indent="-285750" defTabSz="91440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/>
              </a:rPr>
              <a:t>Trade marks can include GIs, if properly restricted, but…</a:t>
            </a:r>
          </a:p>
          <a:p>
            <a:pPr defTabSz="914400">
              <a:defRPr/>
            </a:pPr>
            <a:endParaRPr lang="en-US" dirty="0">
              <a:solidFill>
                <a:schemeClr val="tx1">
                  <a:lumMod val="75000"/>
                </a:schemeClr>
              </a:solidFill>
              <a:latin typeface="Arial" panose="020B0604020202020204"/>
            </a:endParaRPr>
          </a:p>
          <a:p>
            <a:pPr marL="285750" indent="-285750" defTabSz="91440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/>
              </a:rPr>
              <a:t>Presumption that GI function is safeguarded thanks to restriction  is 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Arial" panose="020B0604020202020204"/>
              </a:rPr>
              <a:t>rebuttable…</a:t>
            </a:r>
          </a:p>
          <a:p>
            <a:pPr defTabSz="914400">
              <a:defRPr/>
            </a:pPr>
            <a:endParaRPr lang="en-US" b="1" dirty="0">
              <a:solidFill>
                <a:schemeClr val="tx1">
                  <a:lumMod val="75000"/>
                </a:schemeClr>
              </a:solidFill>
              <a:latin typeface="Arial" panose="020B0604020202020204"/>
            </a:endParaRPr>
          </a:p>
          <a:p>
            <a:pPr marL="285750" indent="-285750" defTabSz="91440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/>
              </a:rPr>
              <a:t>when 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Arial" panose="020B0604020202020204"/>
              </a:rPr>
              <a:t>undue exploitation of GI’s reputation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/>
              </a:rPr>
              <a:t>is demonstrated with 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Arial" panose="020B0604020202020204"/>
              </a:rPr>
              <a:t>concrete, substantiated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/>
              </a:rPr>
              <a:t> and 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Arial" panose="020B0604020202020204"/>
              </a:rPr>
              <a:t>consistent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/>
              </a:rPr>
              <a:t> evidence/arguments </a:t>
            </a:r>
          </a:p>
          <a:p>
            <a:pPr defTabSz="914400">
              <a:defRPr/>
            </a:pPr>
            <a:endParaRPr lang="en-US" dirty="0">
              <a:solidFill>
                <a:schemeClr val="tx1">
                  <a:lumMod val="75000"/>
                </a:schemeClr>
              </a:solidFill>
              <a:latin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287E8D-C804-BF9B-7602-3C98FF12C17A}"/>
              </a:ext>
            </a:extLst>
          </p:cNvPr>
          <p:cNvSpPr txBox="1"/>
          <p:nvPr/>
        </p:nvSpPr>
        <p:spPr>
          <a:xfrm>
            <a:off x="395595" y="1406807"/>
            <a:ext cx="445689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EUTMA</a:t>
            </a:r>
            <a:r>
              <a:rPr lang="en-IE" dirty="0">
                <a:solidFill>
                  <a:schemeClr val="bg1"/>
                </a:solidFill>
              </a:rPr>
              <a:t> ‘</a:t>
            </a:r>
            <a:r>
              <a:rPr lang="en-IE" sz="2000" b="1" dirty="0">
                <a:solidFill>
                  <a:schemeClr val="bg1"/>
                </a:solidFill>
              </a:rPr>
              <a:t>Nero champagne</a:t>
            </a:r>
            <a:r>
              <a:rPr lang="en-IE" dirty="0">
                <a:solidFill>
                  <a:schemeClr val="bg1"/>
                </a:solidFill>
              </a:rPr>
              <a:t>’ </a:t>
            </a:r>
          </a:p>
          <a:p>
            <a:r>
              <a:rPr lang="en-US" b="1" dirty="0">
                <a:solidFill>
                  <a:schemeClr val="bg1"/>
                </a:solidFill>
              </a:rPr>
              <a:t>applied for </a:t>
            </a:r>
            <a:r>
              <a:rPr lang="en-US" b="1" dirty="0" err="1">
                <a:solidFill>
                  <a:schemeClr val="bg1"/>
                </a:solidFill>
              </a:rPr>
              <a:t>i.a.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endParaRPr lang="en-US" i="1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Wine complying with the specifications of the protected designation of origin ‘Champagne’ </a:t>
            </a:r>
            <a:endParaRPr lang="en-US" i="1" dirty="0">
              <a:solidFill>
                <a:schemeClr val="bg2">
                  <a:lumMod val="10000"/>
                </a:schemeClr>
              </a:solidFill>
            </a:endParaRPr>
          </a:p>
          <a:p>
            <a:endParaRPr lang="en-IE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IE" dirty="0">
                <a:solidFill>
                  <a:schemeClr val="bg1"/>
                </a:solidFill>
              </a:rPr>
              <a:t>versus </a:t>
            </a:r>
          </a:p>
          <a:p>
            <a:endParaRPr lang="en-IE" b="1" dirty="0">
              <a:solidFill>
                <a:schemeClr val="bg2">
                  <a:lumMod val="10000"/>
                </a:schemeClr>
              </a:solidFill>
            </a:endParaRPr>
          </a:p>
          <a:p>
            <a:endParaRPr lang="en-IE" b="1" dirty="0">
              <a:solidFill>
                <a:schemeClr val="bg1"/>
              </a:solidFill>
            </a:endParaRPr>
          </a:p>
          <a:p>
            <a:endParaRPr lang="en-IE" b="1" dirty="0">
              <a:solidFill>
                <a:schemeClr val="bg1"/>
              </a:solidFill>
            </a:endParaRPr>
          </a:p>
          <a:p>
            <a:r>
              <a:rPr lang="en-IE" b="1" dirty="0">
                <a:solidFill>
                  <a:schemeClr val="bg1"/>
                </a:solidFill>
              </a:rPr>
              <a:t>PDO ‘Champagne’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EAD2F20-E880-6C20-5006-D770176CF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625" y="4080425"/>
            <a:ext cx="831261" cy="83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531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8B815-29D9-9566-47E8-1FD7F2309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91977001-4A54-304C-0EB0-5017219614BE}"/>
              </a:ext>
            </a:extLst>
          </p:cNvPr>
          <p:cNvGrpSpPr/>
          <p:nvPr/>
        </p:nvGrpSpPr>
        <p:grpSpPr>
          <a:xfrm>
            <a:off x="0" y="0"/>
            <a:ext cx="9144000" cy="664369"/>
            <a:chOff x="0" y="0"/>
            <a:chExt cx="12192000" cy="885825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1A229CB8-6C5A-026A-A31A-D5D88E3CDDB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885825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9F723408-126F-D873-50FF-4E5C679F79B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624" y="190500"/>
              <a:ext cx="1038225" cy="523875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C13DC4E7-0D1E-4EF7-A8E5-1D700B628A9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72675" y="133286"/>
              <a:ext cx="1747901" cy="65246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D1DFA697-1C42-7004-5A98-82573CC6521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77450" y="238125"/>
              <a:ext cx="1504950" cy="409575"/>
            </a:xfrm>
            <a:prstGeom prst="rect">
              <a:avLst/>
            </a:prstGeom>
          </p:spPr>
        </p:pic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CBC665B0-93CB-1F2E-DAB0-610D2CF98724}"/>
              </a:ext>
            </a:extLst>
          </p:cNvPr>
          <p:cNvSpPr/>
          <p:nvPr/>
        </p:nvSpPr>
        <p:spPr>
          <a:xfrm>
            <a:off x="180975" y="922202"/>
            <a:ext cx="8505825" cy="482203"/>
          </a:xfrm>
          <a:custGeom>
            <a:avLst/>
            <a:gdLst/>
            <a:ahLst/>
            <a:cxnLst/>
            <a:rect l="l" t="t" r="r" b="b"/>
            <a:pathLst>
              <a:path w="11049000" h="352425">
                <a:moveTo>
                  <a:pt x="11049000" y="0"/>
                </a:moveTo>
                <a:lnTo>
                  <a:pt x="0" y="0"/>
                </a:lnTo>
                <a:lnTo>
                  <a:pt x="0" y="352425"/>
                </a:lnTo>
                <a:lnTo>
                  <a:pt x="11049000" y="352425"/>
                </a:lnTo>
                <a:lnTo>
                  <a:pt x="11049000" y="0"/>
                </a:lnTo>
                <a:close/>
              </a:path>
            </a:pathLst>
          </a:custGeom>
          <a:solidFill>
            <a:srgbClr val="344560"/>
          </a:solidFill>
        </p:spPr>
        <p:txBody>
          <a:bodyPr wrap="square" lIns="0" tIns="0" rIns="0" bIns="0" rtlCol="0"/>
          <a:lstStyle/>
          <a:p>
            <a:r>
              <a:rPr kumimoji="0" lang="en-US" sz="2000" b="1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Trade Marks vs GI: </a:t>
            </a:r>
            <a:r>
              <a:rPr lang="en-US" sz="2000" b="1" spc="-70">
                <a:solidFill>
                  <a:srgbClr val="FFFFFF"/>
                </a:solidFill>
                <a:ea typeface="+mj-ea"/>
                <a:cs typeface="+mj-cs"/>
              </a:rPr>
              <a:t>complementary, </a:t>
            </a:r>
            <a:r>
              <a:rPr lang="en-US" sz="2000" b="1" spc="-70">
                <a:solidFill>
                  <a:srgbClr val="FFFFFF"/>
                </a:solidFill>
                <a:latin typeface="Arial" panose="020B0604020202020204"/>
                <a:ea typeface="+mj-ea"/>
                <a:cs typeface="+mj-cs"/>
              </a:rPr>
              <a:t>not in competition</a:t>
            </a:r>
            <a:endParaRPr sz="16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E5C17C-ACA6-86E4-3889-BE474047DF7E}"/>
              </a:ext>
            </a:extLst>
          </p:cNvPr>
          <p:cNvSpPr/>
          <p:nvPr/>
        </p:nvSpPr>
        <p:spPr>
          <a:xfrm>
            <a:off x="140775" y="2916285"/>
            <a:ext cx="1918724" cy="1275885"/>
          </a:xfrm>
          <a:prstGeom prst="roundRect">
            <a:avLst/>
          </a:prstGeom>
          <a:solidFill>
            <a:srgbClr val="024DA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Trade Marks </a:t>
            </a:r>
          </a:p>
          <a:p>
            <a:pPr algn="ctr"/>
            <a:r>
              <a:rPr lang="en-US"/>
              <a:t> </a:t>
            </a:r>
            <a:endParaRPr lang="en-IE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3FEF215-5248-CB4F-8A6E-884C1175D33B}"/>
              </a:ext>
            </a:extLst>
          </p:cNvPr>
          <p:cNvSpPr/>
          <p:nvPr/>
        </p:nvSpPr>
        <p:spPr>
          <a:xfrm>
            <a:off x="3263319" y="2920477"/>
            <a:ext cx="1723582" cy="130082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  <a:p>
            <a:pPr algn="ctr"/>
            <a:r>
              <a:rPr lang="fr-FR" b="1" err="1"/>
              <a:t>GIs</a:t>
            </a:r>
            <a:endParaRPr lang="fr-FR" b="1"/>
          </a:p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BC7250-08BF-FD61-8ECD-E21E0038EC61}"/>
              </a:ext>
            </a:extLst>
          </p:cNvPr>
          <p:cNvSpPr/>
          <p:nvPr/>
        </p:nvSpPr>
        <p:spPr>
          <a:xfrm>
            <a:off x="5153025" y="1404405"/>
            <a:ext cx="3990976" cy="33055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009900"/>
                </a:solidFill>
              </a:rPr>
              <a:t>When a trade mark application: </a:t>
            </a:r>
          </a:p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kern="0" dirty="0">
              <a:solidFill>
                <a:srgbClr val="C00000"/>
              </a:solidFill>
            </a:endParaRPr>
          </a:p>
          <a:p>
            <a:pPr marL="285750" indent="-285750" defTabSz="91440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/>
              </a:rPr>
              <a:t>includes GI as such, not altered or tampered with,</a:t>
            </a:r>
          </a:p>
          <a:p>
            <a:pPr defTabSz="914400">
              <a:defRPr/>
            </a:pPr>
            <a:endParaRPr lang="en-US" dirty="0">
              <a:solidFill>
                <a:schemeClr val="tx1">
                  <a:lumMod val="75000"/>
                </a:schemeClr>
              </a:solidFill>
              <a:latin typeface="Arial" panose="020B0604020202020204"/>
            </a:endParaRPr>
          </a:p>
          <a:p>
            <a:pPr marL="285750" indent="-285750" defTabSz="91440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/>
              </a:rPr>
              <a:t>is applied for goods which can comply with product specification (or related services)</a:t>
            </a:r>
          </a:p>
          <a:p>
            <a:pPr defTabSz="914400">
              <a:defRPr/>
            </a:pPr>
            <a:endParaRPr lang="en-US" dirty="0">
              <a:solidFill>
                <a:schemeClr val="tx1">
                  <a:lumMod val="75000"/>
                </a:schemeClr>
              </a:solidFill>
              <a:latin typeface="Arial" panose="020B0604020202020204"/>
            </a:endParaRPr>
          </a:p>
          <a:p>
            <a:pPr marL="285750" indent="-285750" defTabSz="91440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/>
              </a:rPr>
              <a:t>and is properly restricted, </a:t>
            </a:r>
          </a:p>
          <a:p>
            <a:pPr marL="285750" indent="-285750" defTabSz="914400">
              <a:buFont typeface="Wingdings" panose="05000000000000000000" pitchFamily="2" charset="2"/>
              <a:buChar char="ü"/>
              <a:defRPr/>
            </a:pPr>
            <a:endParaRPr lang="en-US" dirty="0">
              <a:solidFill>
                <a:schemeClr val="tx1">
                  <a:lumMod val="75000"/>
                </a:schemeClr>
              </a:solidFill>
              <a:latin typeface="Arial" panose="020B0604020202020204"/>
            </a:endParaRPr>
          </a:p>
          <a:p>
            <a:pPr marL="285750" indent="-285750" defTabSz="91440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Arial" panose="020B0604020202020204"/>
              </a:rPr>
              <a:t>it can proceed</a:t>
            </a:r>
            <a:endParaRPr lang="en-IE" dirty="0">
              <a:solidFill>
                <a:schemeClr val="tx1">
                  <a:lumMod val="75000"/>
                </a:schemeClr>
              </a:solidFill>
              <a:latin typeface="Arial" panose="020B0604020202020204"/>
            </a:endParaRPr>
          </a:p>
        </p:txBody>
      </p:sp>
      <p:pic>
        <p:nvPicPr>
          <p:cNvPr id="16" name="Graphic 15" descr="Handshake outline">
            <a:extLst>
              <a:ext uri="{FF2B5EF4-FFF2-40B4-BE49-F238E27FC236}">
                <a16:creationId xmlns:a16="http://schemas.microsoft.com/office/drawing/2014/main" id="{BE96BED8-B3FB-4896-4E8B-72A7F9C7AD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4209" y="3203339"/>
            <a:ext cx="914400" cy="914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35807B1-8BF5-CA3A-ECEB-97C0B11812D4}"/>
              </a:ext>
            </a:extLst>
          </p:cNvPr>
          <p:cNvSpPr/>
          <p:nvPr/>
        </p:nvSpPr>
        <p:spPr>
          <a:xfrm>
            <a:off x="1244394" y="1581913"/>
            <a:ext cx="2594238" cy="986484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E" sz="1600"/>
              <a:t>Nero Champagne judgment impact </a:t>
            </a:r>
          </a:p>
        </p:txBody>
      </p:sp>
    </p:spTree>
    <p:extLst>
      <p:ext uri="{BB962C8B-B14F-4D97-AF65-F5344CB8AC3E}">
        <p14:creationId xmlns:p14="http://schemas.microsoft.com/office/powerpoint/2010/main" val="1305176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6E6C3-6AFD-5310-6F7E-AD2884C00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B4E2A174-CA90-2814-C585-0F7632F6BF66}"/>
              </a:ext>
            </a:extLst>
          </p:cNvPr>
          <p:cNvGrpSpPr/>
          <p:nvPr/>
        </p:nvGrpSpPr>
        <p:grpSpPr>
          <a:xfrm>
            <a:off x="0" y="0"/>
            <a:ext cx="9144000" cy="664369"/>
            <a:chOff x="0" y="0"/>
            <a:chExt cx="12192000" cy="885825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2C576742-980C-99DC-372C-C8A2EF4F4B2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885825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67DB2E7E-1002-72F6-052D-53BF4A9F682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624" y="190500"/>
              <a:ext cx="1038225" cy="523875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56629D72-AA95-1154-4C8E-72ECF1E166F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72675" y="133286"/>
              <a:ext cx="1747901" cy="65246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A1FA0D0F-FE5C-3B61-4104-4A33396AA8F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77450" y="238125"/>
              <a:ext cx="1504950" cy="409575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5FBB18-889F-23FD-CC42-8469B1873610}"/>
              </a:ext>
            </a:extLst>
          </p:cNvPr>
          <p:cNvSpPr/>
          <p:nvPr/>
        </p:nvSpPr>
        <p:spPr>
          <a:xfrm>
            <a:off x="400050" y="1781134"/>
            <a:ext cx="1457325" cy="914158"/>
          </a:xfrm>
          <a:prstGeom prst="roundRect">
            <a:avLst/>
          </a:prstGeom>
          <a:solidFill>
            <a:srgbClr val="024DA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Trade Marks </a:t>
            </a:r>
          </a:p>
          <a:p>
            <a:pPr algn="ctr"/>
            <a:r>
              <a:rPr lang="en-US"/>
              <a:t> </a:t>
            </a:r>
            <a:endParaRPr lang="en-IE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FB918A1-01B6-1C1C-B785-69833E2EBC3E}"/>
              </a:ext>
            </a:extLst>
          </p:cNvPr>
          <p:cNvSpPr/>
          <p:nvPr/>
        </p:nvSpPr>
        <p:spPr>
          <a:xfrm>
            <a:off x="3171704" y="1768666"/>
            <a:ext cx="1262183" cy="93909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  <a:p>
            <a:pPr algn="ctr"/>
            <a:r>
              <a:rPr lang="fr-FR" b="1" err="1"/>
              <a:t>GIs</a:t>
            </a:r>
            <a:endParaRPr lang="fr-FR" b="1"/>
          </a:p>
          <a:p>
            <a:pPr algn="ctr"/>
            <a:endParaRPr lang="en-I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0DFFF7-632E-9DB9-4EDA-E73A5F49F099}"/>
              </a:ext>
            </a:extLst>
          </p:cNvPr>
          <p:cNvSpPr txBox="1"/>
          <p:nvPr/>
        </p:nvSpPr>
        <p:spPr>
          <a:xfrm>
            <a:off x="259278" y="3130527"/>
            <a:ext cx="2686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‘La Rioja Elisabeth’</a:t>
            </a:r>
          </a:p>
          <a:p>
            <a:endParaRPr lang="en-IE" dirty="0"/>
          </a:p>
          <a:p>
            <a:r>
              <a:rPr lang="en-IE" dirty="0"/>
              <a:t> for ‘La Rioja’ (GI) wine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E37718-00C5-4BE2-F454-CA612D848C71}"/>
              </a:ext>
            </a:extLst>
          </p:cNvPr>
          <p:cNvSpPr txBox="1"/>
          <p:nvPr/>
        </p:nvSpPr>
        <p:spPr>
          <a:xfrm>
            <a:off x="4896338" y="3477476"/>
            <a:ext cx="3226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  <a:p>
            <a:r>
              <a:rPr lang="en-IE" dirty="0"/>
              <a:t>for ‘Queso Manchego’ </a:t>
            </a:r>
          </a:p>
          <a:p>
            <a:r>
              <a:rPr lang="en-IE" dirty="0"/>
              <a:t>(GI)  agricultural product</a:t>
            </a:r>
          </a:p>
        </p:txBody>
      </p:sp>
      <p:pic>
        <p:nvPicPr>
          <p:cNvPr id="16" name="Graphic 15" descr="Handshake outline">
            <a:extLst>
              <a:ext uri="{FF2B5EF4-FFF2-40B4-BE49-F238E27FC236}">
                <a16:creationId xmlns:a16="http://schemas.microsoft.com/office/drawing/2014/main" id="{77C0F24F-0B4D-7C56-2837-8EFFF52D8F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71567" y="1909601"/>
            <a:ext cx="914400" cy="914400"/>
          </a:xfrm>
          <a:prstGeom prst="rect">
            <a:avLst/>
          </a:prstGeom>
        </p:spPr>
      </p:pic>
      <p:sp>
        <p:nvSpPr>
          <p:cNvPr id="11" name="object 8">
            <a:extLst>
              <a:ext uri="{FF2B5EF4-FFF2-40B4-BE49-F238E27FC236}">
                <a16:creationId xmlns:a16="http://schemas.microsoft.com/office/drawing/2014/main" id="{F7627BA2-85A1-9DB5-3ADF-16AAC49B31E1}"/>
              </a:ext>
            </a:extLst>
          </p:cNvPr>
          <p:cNvSpPr/>
          <p:nvPr/>
        </p:nvSpPr>
        <p:spPr>
          <a:xfrm>
            <a:off x="180975" y="922202"/>
            <a:ext cx="8505825" cy="482203"/>
          </a:xfrm>
          <a:custGeom>
            <a:avLst/>
            <a:gdLst/>
            <a:ahLst/>
            <a:cxnLst/>
            <a:rect l="l" t="t" r="r" b="b"/>
            <a:pathLst>
              <a:path w="11049000" h="352425">
                <a:moveTo>
                  <a:pt x="11049000" y="0"/>
                </a:moveTo>
                <a:lnTo>
                  <a:pt x="0" y="0"/>
                </a:lnTo>
                <a:lnTo>
                  <a:pt x="0" y="352425"/>
                </a:lnTo>
                <a:lnTo>
                  <a:pt x="11049000" y="352425"/>
                </a:lnTo>
                <a:lnTo>
                  <a:pt x="11049000" y="0"/>
                </a:lnTo>
                <a:close/>
              </a:path>
            </a:pathLst>
          </a:custGeom>
          <a:solidFill>
            <a:srgbClr val="344560"/>
          </a:solidFill>
        </p:spPr>
        <p:txBody>
          <a:bodyPr wrap="square" lIns="0" tIns="0" rIns="0" bIns="0" rtlCol="0"/>
          <a:lstStyle/>
          <a:p>
            <a:r>
              <a:rPr kumimoji="0" lang="en-US" sz="2000" b="1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Trade Marks vs GI: </a:t>
            </a:r>
            <a:r>
              <a:rPr lang="en-US" sz="2000" b="1" spc="-70">
                <a:solidFill>
                  <a:srgbClr val="FFFFFF"/>
                </a:solidFill>
              </a:rPr>
              <a:t>complementary, not in competition</a:t>
            </a:r>
            <a:endParaRPr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046209-961A-651E-8A57-750344CCE032}"/>
              </a:ext>
            </a:extLst>
          </p:cNvPr>
          <p:cNvSpPr txBox="1"/>
          <p:nvPr/>
        </p:nvSpPr>
        <p:spPr>
          <a:xfrm>
            <a:off x="7479506" y="4257239"/>
            <a:ext cx="74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009900"/>
                </a:solidFill>
              </a:rPr>
              <a:t>OK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97A95B-6C66-CE2E-AD58-DD174E45BF83}"/>
              </a:ext>
            </a:extLst>
          </p:cNvPr>
          <p:cNvSpPr txBox="1"/>
          <p:nvPr/>
        </p:nvSpPr>
        <p:spPr>
          <a:xfrm>
            <a:off x="2125579" y="4182566"/>
            <a:ext cx="74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>
                <a:solidFill>
                  <a:srgbClr val="009900"/>
                </a:solidFill>
              </a:rPr>
              <a:t>OK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49E3A6-AB9E-3BC9-534F-5CD2278A5A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3391" y="1766284"/>
            <a:ext cx="2788897" cy="156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09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9">
      <a:dk1>
        <a:srgbClr val="706F73"/>
      </a:dk1>
      <a:lt1>
        <a:srgbClr val="FFFFFF"/>
      </a:lt1>
      <a:dk2>
        <a:srgbClr val="024DA1"/>
      </a:dk2>
      <a:lt2>
        <a:srgbClr val="CCD8E9"/>
      </a:lt2>
      <a:accent1>
        <a:srgbClr val="4E77B2"/>
      </a:accent1>
      <a:accent2>
        <a:srgbClr val="EAC148"/>
      </a:accent2>
      <a:accent3>
        <a:srgbClr val="6E8E3B"/>
      </a:accent3>
      <a:accent4>
        <a:srgbClr val="7F325C"/>
      </a:accent4>
      <a:accent5>
        <a:srgbClr val="993333"/>
      </a:accent5>
      <a:accent6>
        <a:srgbClr val="EA8000"/>
      </a:accent6>
      <a:hlink>
        <a:srgbClr val="809FCA"/>
      </a:hlink>
      <a:folHlink>
        <a:srgbClr val="809FC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UIPO PPT EN.pptx" id="{67A0BB29-9BB6-4201-9C54-6AEA32C60CF3}" vid="{92ABB395-ABC0-4EF8-AEFF-D3EC57FD92B9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Identification_x0020_Number xmlns="0e656187-b300-4fb0-8bf4-3a50f872073c">0165510212</Document_x0020_Identification_x0020_Number>
    <Description xmlns="0e656187-b300-4fb0-8bf4-3a50f872073c">final</Description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UIPO Document" ma:contentTypeID="0x010100AA6228BECD144B619A5570BCDD7D9966" ma:contentTypeVersion="1" ma:contentTypeDescription="" ma:contentTypeScope="" ma:versionID="84a7f6b9a9324c93f7c429fe637c4145">
  <xsd:schema xmlns:xsd="http://www.w3.org/2001/XMLSchema" xmlns:p="http://schemas.microsoft.com/office/2006/metadata/properties" xmlns:ns2="0e656187-b300-4fb0-8bf4-3a50f872073c" targetNamespace="http://schemas.microsoft.com/office/2006/metadata/properties" ma:root="true" ma:fieldsID="d82bb511108d8e269345fc9bd5c1ab5b" ns2:_="">
    <xsd:import namespace="0e656187-b300-4fb0-8bf4-3a50f872073c"/>
    <xsd:element name="properties">
      <xsd:complexType>
        <xsd:sequence>
          <xsd:element name="documentManagement">
            <xsd:complexType>
              <xsd:all>
                <xsd:element ref="ns2:Document_x0020_Identification_x0020_Number" minOccurs="0"/>
                <xsd:element ref="ns2:Description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0e656187-b300-4fb0-8bf4-3a50f872073c" elementFormDefault="qualified">
    <xsd:import namespace="http://schemas.microsoft.com/office/2006/documentManagement/types"/>
    <xsd:element name="Document_x0020_Identification_x0020_Number" ma:readOnly="true" ma:index="8" nillable="true" ma:displayName="Document Identification Number" ma:internalName="Document_x0020_Identification_x0020_Number">
      <xsd:simpleType>
        <xsd:restriction base="dms:Text">
</xsd:restriction>
      </xsd:simpleType>
    </xsd:element>
    <xsd:element name="Description" ma:index="9" nillable="true" ma:displayName="Description" ma:internalName="Description">
      <xsd:simpleType>
        <xsd:restriction base="dms:Note">
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-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/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BCDB2C80-9944-40EA-B3C1-EE7CC7E50E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68E93F-9424-4E57-A73C-8C4F287B88CC}">
  <ds:schemaRefs>
    <ds:schemaRef ds:uri="http://purl.org/dc/terms/"/>
    <ds:schemaRef ds:uri="http://schemas.microsoft.com/office/2006/documentManagement/types"/>
    <ds:schemaRef ds:uri="0e656187-b300-4fb0-8bf4-3a50f872073c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00CB02C-8E82-46D1-8E92-FCE9912C37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656187-b300-4fb0-8bf4-3a50f872073c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EUIPO PPT EN</Template>
  <TotalTime>1041</TotalTime>
  <Words>665</Words>
  <Application>Microsoft Office PowerPoint</Application>
  <PresentationFormat>On-screen Show (16:9)</PresentationFormat>
  <Paragraphs>179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72 Black</vt:lpstr>
      <vt:lpstr>Aptos</vt:lpstr>
      <vt:lpstr>Arial</vt:lpstr>
      <vt:lpstr>Bradley Hand ITC</vt:lpstr>
      <vt:lpstr>Calibri</vt:lpstr>
      <vt:lpstr>Chiller</vt:lpstr>
      <vt:lpstr>Courier New</vt:lpstr>
      <vt:lpstr>Symbol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IP Case law conference .pptx</dc:title>
  <dc:creator>GUERN Emmanuelle</dc:creator>
  <cp:lastModifiedBy>Ewelina Sliwinska</cp:lastModifiedBy>
  <cp:revision>120</cp:revision>
  <dcterms:created xsi:type="dcterms:W3CDTF">2026-03-12T12:07:15Z</dcterms:created>
  <dcterms:modified xsi:type="dcterms:W3CDTF">2026-05-14T16:00:20Z</dcterms:modified>
</cp:coreProperties>
</file>